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61" r:id="rId3"/>
    <p:sldId id="262" r:id="rId4"/>
    <p:sldId id="278" r:id="rId5"/>
    <p:sldId id="263" r:id="rId6"/>
    <p:sldId id="280" r:id="rId7"/>
    <p:sldId id="260" r:id="rId8"/>
    <p:sldId id="283" r:id="rId9"/>
    <p:sldId id="281" r:id="rId10"/>
    <p:sldId id="282" r:id="rId11"/>
    <p:sldId id="259" r:id="rId12"/>
    <p:sldId id="266" r:id="rId13"/>
    <p:sldId id="284" r:id="rId14"/>
    <p:sldId id="268" r:id="rId15"/>
    <p:sldId id="267" r:id="rId16"/>
    <p:sldId id="279" r:id="rId17"/>
    <p:sldId id="264" r:id="rId18"/>
    <p:sldId id="265" r:id="rId19"/>
    <p:sldId id="269" r:id="rId20"/>
    <p:sldId id="288" r:id="rId21"/>
    <p:sldId id="270" r:id="rId22"/>
    <p:sldId id="286" r:id="rId23"/>
    <p:sldId id="272" r:id="rId24"/>
    <p:sldId id="273" r:id="rId25"/>
    <p:sldId id="274" r:id="rId26"/>
    <p:sldId id="275" r:id="rId27"/>
    <p:sldId id="285" r:id="rId28"/>
    <p:sldId id="287"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718"/>
    <a:srgbClr val="1311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34" autoAdjust="0"/>
  </p:normalViewPr>
  <p:slideViewPr>
    <p:cSldViewPr>
      <p:cViewPr>
        <p:scale>
          <a:sx n="100" d="100"/>
          <a:sy n="100" d="100"/>
        </p:scale>
        <p:origin x="-1308"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89F2192-CFF1-4BBC-A75F-4712548B5ED0}" type="datetimeFigureOut">
              <a:rPr lang="en-US" smtClean="0"/>
              <a:t>9/16/2012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6EC1E4F-9156-42B7-A42F-7ECAB6E8C962}" type="slidenum">
              <a:rPr lang="en-US" smtClean="0"/>
              <a:t>‹#›</a:t>
            </a:fld>
            <a:endParaRPr lang="en-US" dirty="0"/>
          </a:p>
        </p:txBody>
      </p:sp>
    </p:spTree>
    <p:extLst>
      <p:ext uri="{BB962C8B-B14F-4D97-AF65-F5344CB8AC3E}">
        <p14:creationId xmlns:p14="http://schemas.microsoft.com/office/powerpoint/2010/main" val="3149338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 teams such as 254, 1114, 111, 2056, 67</a:t>
            </a:r>
            <a:r>
              <a:rPr lang="en-US" baseline="0" dirty="0" smtClean="0"/>
              <a:t> generate such consistent and repetitive success in almost all facets of the FIRST program?</a:t>
            </a:r>
          </a:p>
          <a:p>
            <a:endParaRPr lang="en-US" baseline="0" dirty="0" smtClean="0"/>
          </a:p>
          <a:p>
            <a:r>
              <a:rPr lang="en-US" baseline="0" dirty="0" smtClean="0"/>
              <a:t>It starts with a foundation that is steeped in the idea of building generating consistent, reliable, quality product (reliable, competitive robots and consistently competitive drive teams) will generate the interest and enthusiasm of mentors, students, and sponsors. Keeping this philosophy and allowing to permeate all facets of the team creates sustainability.</a:t>
            </a:r>
            <a:endParaRPr lang="en-US" dirty="0" smtClean="0"/>
          </a:p>
          <a:p>
            <a:endParaRPr lang="en-US" dirty="0" smtClean="0"/>
          </a:p>
          <a:p>
            <a:r>
              <a:rPr lang="en-US" dirty="0" smtClean="0"/>
              <a:t>Ultimately</a:t>
            </a:r>
            <a:r>
              <a:rPr lang="en-US" baseline="0" dirty="0" smtClean="0"/>
              <a:t> as mentors we desire to inspire our students. Of course the level of inspiration is a factor of success, and the level of success is a factor type of resources the team can provide to generate success. These resources at a high level encompass:</a:t>
            </a:r>
          </a:p>
          <a:p>
            <a:pPr marL="171450" indent="-171450">
              <a:buFontTx/>
              <a:buChar char="-"/>
            </a:pPr>
            <a:r>
              <a:rPr lang="en-US" baseline="0" dirty="0" smtClean="0"/>
              <a:t>Dedicated Mentors</a:t>
            </a:r>
          </a:p>
          <a:p>
            <a:pPr marL="171450" indent="-171450">
              <a:buFontTx/>
              <a:buChar char="-"/>
            </a:pPr>
            <a:r>
              <a:rPr lang="en-US" baseline="0" dirty="0" smtClean="0"/>
              <a:t>Enthusiastic Students</a:t>
            </a:r>
          </a:p>
          <a:p>
            <a:pPr marL="171450" indent="-171450">
              <a:buFontTx/>
              <a:buChar char="-"/>
            </a:pPr>
            <a:r>
              <a:rPr lang="en-US" baseline="0" dirty="0" smtClean="0"/>
              <a:t>Invested Sponsors</a:t>
            </a:r>
          </a:p>
          <a:p>
            <a:endParaRPr lang="en-US" baseline="0" dirty="0" smtClean="0"/>
          </a:p>
          <a:p>
            <a:r>
              <a:rPr lang="en-US" baseline="0" dirty="0" smtClean="0"/>
              <a:t>There are many intricacies surrounding generating the above listed resources, however as with any tremendous endeavor we must start somewhere. From a competition perspective, you must have a competitive robot, a good drive team, effective strategy &amp; scouting.</a:t>
            </a:r>
          </a:p>
          <a:p>
            <a:r>
              <a:rPr lang="en-US" baseline="0" dirty="0" smtClean="0"/>
              <a:t>This basis will start the ball rolling in the desired direction.   </a:t>
            </a:r>
          </a:p>
          <a:p>
            <a:endParaRPr lang="en-US" baseline="0" dirty="0" smtClean="0"/>
          </a:p>
          <a:p>
            <a:r>
              <a:rPr lang="en-US" b="1" baseline="0" dirty="0" smtClean="0"/>
              <a:t>Dedicated mentors</a:t>
            </a:r>
            <a:r>
              <a:rPr lang="en-US" baseline="0" dirty="0" smtClean="0"/>
              <a:t> will commit themselves to understanding the winning process and executing it. Their spirit will influence new mentors and less excited mentors along with students and their parents.</a:t>
            </a:r>
          </a:p>
          <a:p>
            <a:endParaRPr lang="en-US" baseline="0" dirty="0" smtClean="0"/>
          </a:p>
          <a:p>
            <a:r>
              <a:rPr lang="en-US" b="1" baseline="0" dirty="0" smtClean="0"/>
              <a:t>Enthusiastic students</a:t>
            </a:r>
            <a:r>
              <a:rPr lang="en-US" b="0" baseline="0" dirty="0" smtClean="0"/>
              <a:t> will come as a result of the dedicated mentors and the </a:t>
            </a:r>
            <a:r>
              <a:rPr lang="en-US" b="0" i="1" baseline="0" dirty="0" smtClean="0"/>
              <a:t>FIRST</a:t>
            </a:r>
            <a:r>
              <a:rPr lang="en-US" b="0" baseline="0" dirty="0" smtClean="0"/>
              <a:t> bug bite will spread. Students will dedicate their minds and efforts to building the best robot and team, performing the best at their roles and responsibilities, and finding new ideas and new ways to change the team’s outlook, culture, and destiny.</a:t>
            </a:r>
          </a:p>
          <a:p>
            <a:endParaRPr lang="en-US" b="0" baseline="0" dirty="0" smtClean="0"/>
          </a:p>
          <a:p>
            <a:r>
              <a:rPr lang="en-US" b="1" baseline="0" dirty="0" smtClean="0"/>
              <a:t>Invested Sponsors</a:t>
            </a:r>
            <a:r>
              <a:rPr lang="en-US" b="0" baseline="0" dirty="0" smtClean="0"/>
              <a:t> will come only as a result of measureable success, excited students, regional awards, regional wins, and expanding outreach and STEM education through the team. </a:t>
            </a:r>
            <a:endParaRPr lang="en-US" b="1" baseline="0" dirty="0" smtClean="0"/>
          </a:p>
          <a:p>
            <a:endParaRPr lang="en-US" dirty="0" smtClean="0"/>
          </a:p>
          <a:p>
            <a:r>
              <a:rPr lang="en-US" dirty="0" smtClean="0"/>
              <a:t>The business correlation:</a:t>
            </a:r>
            <a:r>
              <a:rPr lang="en-US" baseline="0" dirty="0" smtClean="0"/>
              <a:t> </a:t>
            </a:r>
          </a:p>
          <a:p>
            <a:endParaRPr lang="en-US" baseline="0" dirty="0" smtClean="0"/>
          </a:p>
          <a:p>
            <a:r>
              <a:rPr lang="en-US" baseline="0" dirty="0" smtClean="0"/>
              <a:t>Dedicated Mentors -&gt; Management dedicated to the companies success by realizing the greatest resource is your employees (students).</a:t>
            </a:r>
          </a:p>
          <a:p>
            <a:endParaRPr lang="en-US" baseline="0" dirty="0" smtClean="0"/>
          </a:p>
          <a:p>
            <a:r>
              <a:rPr lang="en-US" baseline="0" dirty="0" smtClean="0"/>
              <a:t>Enthusiastic Students -&gt; Employees who are inspired by their managements genuine commitment and in turn are dedicated to the success of the company and learning how to be a better leader, a creative worker, an innovative thinker. </a:t>
            </a:r>
          </a:p>
          <a:p>
            <a:endParaRPr lang="en-US" baseline="0" dirty="0" smtClean="0"/>
          </a:p>
          <a:p>
            <a:r>
              <a:rPr lang="en-US" i="0" baseline="0" dirty="0" smtClean="0"/>
              <a:t>Invested Sponsors-&gt; The investors who see the result of dedicated management and committed employees (i.e. the product) and believe in the product and what it can do.</a:t>
            </a:r>
          </a:p>
          <a:p>
            <a:endParaRPr lang="en-US" dirty="0"/>
          </a:p>
        </p:txBody>
      </p:sp>
      <p:sp>
        <p:nvSpPr>
          <p:cNvPr id="4" name="Slide Number Placeholder 3"/>
          <p:cNvSpPr>
            <a:spLocks noGrp="1"/>
          </p:cNvSpPr>
          <p:nvPr>
            <p:ph type="sldNum" sz="quarter" idx="10"/>
          </p:nvPr>
        </p:nvSpPr>
        <p:spPr/>
        <p:txBody>
          <a:bodyPr/>
          <a:lstStyle/>
          <a:p>
            <a:fld id="{86EC1E4F-9156-42B7-A42F-7ECAB6E8C962}" type="slidenum">
              <a:rPr lang="en-US" smtClean="0"/>
              <a:t>5</a:t>
            </a:fld>
            <a:endParaRPr lang="en-US" dirty="0"/>
          </a:p>
        </p:txBody>
      </p:sp>
    </p:spTree>
    <p:extLst>
      <p:ext uri="{BB962C8B-B14F-4D97-AF65-F5344CB8AC3E}">
        <p14:creationId xmlns:p14="http://schemas.microsoft.com/office/powerpoint/2010/main" val="745978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here is promote the importance</a:t>
            </a:r>
            <a:r>
              <a:rPr lang="en-US" baseline="0" dirty="0" smtClean="0"/>
              <a:t> of the drive team and its role in promoting the team’s success which is to effectively promote and instill the ideals of </a:t>
            </a:r>
            <a:r>
              <a:rPr lang="en-US" i="1" baseline="0" dirty="0" smtClean="0"/>
              <a:t>FIRST </a:t>
            </a:r>
            <a:r>
              <a:rPr lang="en-US" i="0" baseline="0" dirty="0" smtClean="0"/>
              <a:t> in our youth.</a:t>
            </a:r>
            <a:endParaRPr lang="en-US" dirty="0"/>
          </a:p>
        </p:txBody>
      </p:sp>
      <p:sp>
        <p:nvSpPr>
          <p:cNvPr id="4" name="Slide Number Placeholder 3"/>
          <p:cNvSpPr>
            <a:spLocks noGrp="1"/>
          </p:cNvSpPr>
          <p:nvPr>
            <p:ph type="sldNum" sz="quarter" idx="10"/>
          </p:nvPr>
        </p:nvSpPr>
        <p:spPr/>
        <p:txBody>
          <a:bodyPr/>
          <a:lstStyle/>
          <a:p>
            <a:fld id="{86EC1E4F-9156-42B7-A42F-7ECAB6E8C962}" type="slidenum">
              <a:rPr lang="en-US" smtClean="0"/>
              <a:t>10</a:t>
            </a:fld>
            <a:endParaRPr lang="en-US" dirty="0"/>
          </a:p>
        </p:txBody>
      </p:sp>
    </p:spTree>
    <p:extLst>
      <p:ext uri="{BB962C8B-B14F-4D97-AF65-F5344CB8AC3E}">
        <p14:creationId xmlns:p14="http://schemas.microsoft.com/office/powerpoint/2010/main" val="1761387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Drive Team will by in large be the most visible face of your team.</a:t>
            </a:r>
          </a:p>
          <a:p>
            <a:r>
              <a:rPr lang="en-US" sz="1200" dirty="0" smtClean="0"/>
              <a:t>The Drive Team students will also heavily influence the attitude and outlook of the other students on the team. </a:t>
            </a:r>
            <a:endParaRPr lang="en-US" sz="1200" dirty="0"/>
          </a:p>
        </p:txBody>
      </p:sp>
      <p:sp>
        <p:nvSpPr>
          <p:cNvPr id="4" name="Slide Number Placeholder 3"/>
          <p:cNvSpPr>
            <a:spLocks noGrp="1"/>
          </p:cNvSpPr>
          <p:nvPr>
            <p:ph type="sldNum" sz="quarter" idx="10"/>
          </p:nvPr>
        </p:nvSpPr>
        <p:spPr/>
        <p:txBody>
          <a:bodyPr/>
          <a:lstStyle/>
          <a:p>
            <a:fld id="{86EC1E4F-9156-42B7-A42F-7ECAB6E8C962}" type="slidenum">
              <a:rPr lang="en-US" smtClean="0"/>
              <a:t>14</a:t>
            </a:fld>
            <a:endParaRPr lang="en-US" dirty="0"/>
          </a:p>
        </p:txBody>
      </p:sp>
    </p:spTree>
    <p:extLst>
      <p:ext uri="{BB962C8B-B14F-4D97-AF65-F5344CB8AC3E}">
        <p14:creationId xmlns:p14="http://schemas.microsoft.com/office/powerpoint/2010/main" val="2275271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30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2514600"/>
            <a:ext cx="8077200" cy="12710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9E37CA-3F05-4BF0-BE4C-A96D7DCB9092}" type="slidenum">
              <a:rPr lang="en-US" smtClean="0"/>
              <a:pPr/>
              <a:t>‹#›</a:t>
            </a:fld>
            <a:endParaRPr lang="en-US" dirty="0"/>
          </a:p>
        </p:txBody>
      </p:sp>
      <p:grpSp>
        <p:nvGrpSpPr>
          <p:cNvPr id="12" name="Group 11"/>
          <p:cNvGrpSpPr/>
          <p:nvPr userDrawn="1"/>
        </p:nvGrpSpPr>
        <p:grpSpPr>
          <a:xfrm>
            <a:off x="0" y="0"/>
            <a:ext cx="9143999" cy="2438400"/>
            <a:chOff x="0" y="0"/>
            <a:chExt cx="9143999" cy="2438400"/>
          </a:xfrm>
        </p:grpSpPr>
        <p:sp>
          <p:nvSpPr>
            <p:cNvPr id="9" name="Rectangle 8"/>
            <p:cNvSpPr/>
            <p:nvPr/>
          </p:nvSpPr>
          <p:spPr bwMode="ltGray">
            <a:xfrm>
              <a:off x="0" y="0"/>
              <a:ext cx="9143999" cy="2438400"/>
            </a:xfrm>
            <a:prstGeom prst="rect">
              <a:avLst/>
            </a:prstGeom>
            <a:solidFill>
              <a:srgbClr val="191718"/>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pic>
          <p:nvPicPr>
            <p:cNvPr id="11" name="Picture 2"/>
            <p:cNvPicPr>
              <a:picLocks noChangeAspect="1" noChangeArrowheads="1"/>
            </p:cNvPicPr>
            <p:nvPr userDrawn="1"/>
          </p:nvPicPr>
          <p:blipFill>
            <a:blip r:embed="rId2" cstate="print"/>
            <a:srcRect/>
            <a:stretch>
              <a:fillRect/>
            </a:stretch>
          </p:blipFill>
          <p:spPr bwMode="auto">
            <a:xfrm>
              <a:off x="1143000" y="714375"/>
              <a:ext cx="6867525" cy="1724025"/>
            </a:xfrm>
            <a:prstGeom prst="rect">
              <a:avLst/>
            </a:prstGeom>
            <a:noFill/>
            <a:ln w="9525">
              <a:noFill/>
              <a:miter lim="800000"/>
              <a:headEnd/>
              <a:tailEnd/>
            </a:ln>
          </p:spPr>
        </p:pic>
      </p:grpSp>
      <p:sp>
        <p:nvSpPr>
          <p:cNvPr id="10" name="Rectangle 9"/>
          <p:cNvSpPr/>
          <p:nvPr/>
        </p:nvSpPr>
        <p:spPr bwMode="invGray">
          <a:xfrm>
            <a:off x="0" y="244030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8" name="Rectangle 7"/>
          <p:cNvSpPr/>
          <p:nvPr/>
        </p:nvSpPr>
        <p:spPr bwMode="ltGray">
          <a:xfrm>
            <a:off x="6647687" y="0"/>
            <a:ext cx="2514601" cy="6858000"/>
          </a:xfrm>
          <a:prstGeom prst="rect">
            <a:avLst/>
          </a:prstGeom>
          <a:solidFill>
            <a:srgbClr val="191718"/>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pic>
        <p:nvPicPr>
          <p:cNvPr id="4098" name="Picture 2"/>
          <p:cNvPicPr>
            <a:picLocks noChangeAspect="1" noChangeArrowheads="1"/>
          </p:cNvPicPr>
          <p:nvPr userDrawn="1"/>
        </p:nvPicPr>
        <p:blipFill>
          <a:blip r:embed="rId2" cstate="print"/>
          <a:srcRect/>
          <a:stretch>
            <a:fillRect/>
          </a:stretch>
        </p:blipFill>
        <p:spPr bwMode="auto">
          <a:xfrm rot="5400000">
            <a:off x="6688269" y="5088069"/>
            <a:ext cx="1739761" cy="1800100"/>
          </a:xfrm>
          <a:prstGeom prst="rect">
            <a:avLst/>
          </a:prstGeom>
          <a:noFill/>
          <a:ln w="9525">
            <a:noFill/>
            <a:miter lim="800000"/>
            <a:headEnd/>
            <a:tailEnd/>
          </a:ln>
        </p:spPr>
      </p:pic>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191718"/>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4" name="Date Placeholder 3"/>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6946900" y="304800"/>
            <a:ext cx="2197100" cy="22733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49E37CA-3F05-4BF0-BE4C-A96D7DCB9092}" type="slidenum">
              <a:rPr lang="en-US" smtClean="0"/>
              <a:pPr/>
              <a:t>‹#›</a:t>
            </a:fld>
            <a:endParaRPr lang="en-US" dirty="0"/>
          </a:p>
        </p:txBody>
      </p:sp>
      <p:sp>
        <p:nvSpPr>
          <p:cNvPr id="2" name="Title 1"/>
          <p:cNvSpPr>
            <a:spLocks noGrp="1"/>
          </p:cNvSpPr>
          <p:nvPr>
            <p:ph type="title"/>
          </p:nvPr>
        </p:nvSpPr>
        <p:spPr>
          <a:xfrm>
            <a:off x="749808" y="118872"/>
            <a:ext cx="65653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740664" y="1828800"/>
            <a:ext cx="63459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49E37CA-3F05-4BF0-BE4C-A96D7DCB909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E3E4597-04F6-493A-A465-76DFA73E4602}" type="datetimeFigureOut">
              <a:rPr lang="en-US" smtClean="0"/>
              <a:pPr/>
              <a:t>9/16/2012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9E37CA-3F05-4BF0-BE4C-A96D7DCB9092}"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E3E4597-04F6-493A-A465-76DFA73E4602}" type="datetimeFigureOut">
              <a:rPr lang="en-US" smtClean="0"/>
              <a:pPr/>
              <a:t>9/16/2012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D49E37CA-3F05-4BF0-BE4C-A96D7DCB909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191718"/>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E3E4597-04F6-493A-A465-76DFA73E4602}" type="datetimeFigureOut">
              <a:rPr lang="en-US" smtClean="0"/>
              <a:pPr/>
              <a:t>9/16/2012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49E37CA-3F05-4BF0-BE4C-A96D7DCB9092}" type="slidenum">
              <a:rPr lang="en-US" smtClean="0"/>
              <a:pPr/>
              <a:t>‹#›</a:t>
            </a:fld>
            <a:endParaRPr lang="en-US" dirty="0"/>
          </a:p>
        </p:txBody>
      </p:sp>
      <p:pic>
        <p:nvPicPr>
          <p:cNvPr id="2050" name="Picture 2"/>
          <p:cNvPicPr>
            <a:picLocks noChangeAspect="1" noChangeArrowheads="1"/>
          </p:cNvPicPr>
          <p:nvPr/>
        </p:nvPicPr>
        <p:blipFill>
          <a:blip r:embed="rId13" cstate="print"/>
          <a:srcRect/>
          <a:stretch>
            <a:fillRect/>
          </a:stretch>
        </p:blipFill>
        <p:spPr bwMode="auto">
          <a:xfrm>
            <a:off x="7824513" y="54592"/>
            <a:ext cx="1319487" cy="1365250"/>
          </a:xfrm>
          <a:prstGeom prst="rect">
            <a:avLst/>
          </a:prstGeom>
          <a:noFill/>
          <a:ln w="9525">
            <a:noFill/>
            <a:miter lim="800000"/>
            <a:headEnd/>
            <a:tailEnd/>
          </a:ln>
        </p:spPr>
      </p:pic>
      <p:sp>
        <p:nvSpPr>
          <p:cNvPr id="2" name="Title Placeholder 1"/>
          <p:cNvSpPr>
            <a:spLocks noGrp="1"/>
          </p:cNvSpPr>
          <p:nvPr>
            <p:ph type="title"/>
          </p:nvPr>
        </p:nvSpPr>
        <p:spPr>
          <a:xfrm>
            <a:off x="457200" y="152400"/>
            <a:ext cx="7467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team2168.org/contac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24200"/>
            <a:ext cx="8077200" cy="1673352"/>
          </a:xfrm>
        </p:spPr>
        <p:txBody>
          <a:bodyPr/>
          <a:lstStyle/>
          <a:p>
            <a:pPr algn="ctr"/>
            <a:r>
              <a:rPr lang="en-US" dirty="0" smtClean="0"/>
              <a:t>Preparing a Competitive FRC Drive Team</a:t>
            </a:r>
            <a:endParaRPr lang="en-US" dirty="0"/>
          </a:p>
        </p:txBody>
      </p:sp>
      <p:sp>
        <p:nvSpPr>
          <p:cNvPr id="4" name="Subtitle 2"/>
          <p:cNvSpPr>
            <a:spLocks noGrp="1"/>
          </p:cNvSpPr>
          <p:nvPr>
            <p:ph type="subTitle" idx="1"/>
          </p:nvPr>
        </p:nvSpPr>
        <p:spPr>
          <a:xfrm>
            <a:off x="685800" y="5181600"/>
            <a:ext cx="8077200" cy="1271016"/>
          </a:xfrm>
        </p:spPr>
        <p:txBody>
          <a:bodyPr>
            <a:normAutofit/>
          </a:bodyPr>
          <a:lstStyle/>
          <a:p>
            <a:pPr algn="ctr"/>
            <a:r>
              <a:rPr lang="en-US" dirty="0" smtClean="0"/>
              <a:t>Joshua J. Miller</a:t>
            </a:r>
            <a:endParaRPr lang="en-US" dirty="0"/>
          </a:p>
          <a:p>
            <a:pPr algn="ctr"/>
            <a:endParaRPr lang="en-US" dirty="0"/>
          </a:p>
          <a:p>
            <a:pPr algn="ctr"/>
            <a:endParaRPr lang="en-US" dirty="0"/>
          </a:p>
          <a:p>
            <a:pPr algn="ctr"/>
            <a:r>
              <a:rPr lang="en-US" dirty="0" smtClean="0"/>
              <a:t>CT </a:t>
            </a:r>
            <a:r>
              <a:rPr lang="en-US" i="1" dirty="0" smtClean="0"/>
              <a:t>FIRST</a:t>
            </a:r>
            <a:r>
              <a:rPr lang="en-US" dirty="0" smtClean="0"/>
              <a:t> </a:t>
            </a:r>
            <a:r>
              <a:rPr lang="en-US" dirty="0"/>
              <a:t>University Day, September 15, 2012</a:t>
            </a:r>
          </a:p>
          <a:p>
            <a:endParaRPr lang="en-US" dirty="0"/>
          </a:p>
        </p:txBody>
      </p:sp>
      <p:cxnSp>
        <p:nvCxnSpPr>
          <p:cNvPr id="5" name="Straight Connector 4"/>
          <p:cNvCxnSpPr/>
          <p:nvPr/>
        </p:nvCxnSpPr>
        <p:spPr>
          <a:xfrm>
            <a:off x="228600" y="4724400"/>
            <a:ext cx="8610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155448"/>
            <a:ext cx="8229600" cy="1252728"/>
          </a:xfrm>
        </p:spPr>
        <p:txBody>
          <a:bodyPr/>
          <a:lstStyle/>
          <a:p>
            <a:pPr algn="ctr"/>
            <a:r>
              <a:rPr lang="en-US" dirty="0" smtClean="0"/>
              <a:t>Think About It</a:t>
            </a:r>
            <a:endParaRPr lang="en-US" dirty="0"/>
          </a:p>
        </p:txBody>
      </p:sp>
      <p:sp>
        <p:nvSpPr>
          <p:cNvPr id="6" name="Content Placeholder 2"/>
          <p:cNvSpPr>
            <a:spLocks noGrp="1"/>
          </p:cNvSpPr>
          <p:nvPr>
            <p:ph idx="1"/>
          </p:nvPr>
        </p:nvSpPr>
        <p:spPr>
          <a:xfrm>
            <a:off x="304800" y="1600200"/>
            <a:ext cx="8382000" cy="4625609"/>
          </a:xfrm>
        </p:spPr>
        <p:txBody>
          <a:bodyPr>
            <a:normAutofit/>
          </a:bodyPr>
          <a:lstStyle/>
          <a:p>
            <a:r>
              <a:rPr lang="en-US" sz="2000" dirty="0" smtClean="0"/>
              <a:t>In the world of NASCAR where all cars are created equal, what dictates the success of the team? </a:t>
            </a:r>
          </a:p>
          <a:p>
            <a:pPr lvl="1"/>
            <a:r>
              <a:rPr lang="en-US" sz="1600" dirty="0" smtClean="0"/>
              <a:t>The Driver and his crew. </a:t>
            </a:r>
          </a:p>
          <a:p>
            <a:pPr lvl="1"/>
            <a:r>
              <a:rPr lang="en-US" sz="1600" dirty="0" smtClean="0"/>
              <a:t>More Wins = More Sponsors = More Fans = More Money.</a:t>
            </a:r>
          </a:p>
          <a:p>
            <a:endParaRPr lang="en-US" sz="2000" dirty="0"/>
          </a:p>
          <a:p>
            <a:r>
              <a:rPr lang="en-US" sz="2000" dirty="0" smtClean="0"/>
              <a:t>In the world of </a:t>
            </a:r>
            <a:r>
              <a:rPr lang="en-US" sz="2000" i="1" dirty="0" smtClean="0"/>
              <a:t>FIRST </a:t>
            </a:r>
            <a:r>
              <a:rPr lang="en-US" sz="2000" dirty="0" smtClean="0"/>
              <a:t>Robots where competing robots are created competitively, what dictates the win? </a:t>
            </a:r>
          </a:p>
          <a:p>
            <a:pPr lvl="1"/>
            <a:r>
              <a:rPr lang="en-US" sz="1600" dirty="0" smtClean="0"/>
              <a:t>The better drive team. </a:t>
            </a:r>
          </a:p>
          <a:p>
            <a:pPr lvl="1"/>
            <a:r>
              <a:rPr lang="en-US" sz="1600" dirty="0" smtClean="0"/>
              <a:t>More Wins = More Sponsors = More Inspired Students = An Exciting Future for our Community.</a:t>
            </a:r>
            <a:endParaRPr lang="en-US" sz="1600" dirty="0"/>
          </a:p>
        </p:txBody>
      </p:sp>
      <p:pic>
        <p:nvPicPr>
          <p:cNvPr id="7" name="Picture 4" descr="https://encrypted-tbn0.google.com/images?q=tbn:ANd9GcRNin37AURkEugXgcCnWN-_VAO6uFYsDq6aekgN6rHzGZgKmtK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744571"/>
            <a:ext cx="1905000" cy="1905001"/>
          </a:xfrm>
          <a:prstGeom prst="rect">
            <a:avLst/>
          </a:prstGeom>
          <a:ln>
            <a:solidFill>
              <a:schemeClr val="bg1">
                <a:lumMod val="5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656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Coach’s Manifesto</a:t>
            </a:r>
            <a:endParaRPr lang="en-US" dirty="0"/>
          </a:p>
        </p:txBody>
      </p:sp>
      <p:sp>
        <p:nvSpPr>
          <p:cNvPr id="3" name="Content Placeholder 2"/>
          <p:cNvSpPr>
            <a:spLocks noGrp="1"/>
          </p:cNvSpPr>
          <p:nvPr>
            <p:ph idx="1"/>
          </p:nvPr>
        </p:nvSpPr>
        <p:spPr>
          <a:xfrm>
            <a:off x="457200" y="1775191"/>
            <a:ext cx="8229600" cy="5006609"/>
          </a:xfrm>
        </p:spPr>
        <p:txBody>
          <a:bodyPr>
            <a:normAutofit lnSpcReduction="10000"/>
          </a:bodyPr>
          <a:lstStyle/>
          <a:p>
            <a:r>
              <a:rPr lang="en-US" sz="2000" dirty="0" smtClean="0"/>
              <a:t>Too often the coach’s role in the success of the drive team is significantly underestimated both by the overall team and the coach.</a:t>
            </a:r>
          </a:p>
          <a:p>
            <a:endParaRPr lang="en-US" sz="2000" dirty="0" smtClean="0"/>
          </a:p>
          <a:p>
            <a:r>
              <a:rPr lang="en-US" sz="2000" dirty="0" smtClean="0"/>
              <a:t>The coach is to be the ‘rock’, the motivator, the peer, the</a:t>
            </a:r>
          </a:p>
          <a:p>
            <a:pPr marL="118872" indent="0">
              <a:buNone/>
            </a:pPr>
            <a:r>
              <a:rPr lang="en-US" sz="2000" dirty="0"/>
              <a:t> </a:t>
            </a:r>
            <a:r>
              <a:rPr lang="en-US" sz="2000" dirty="0" smtClean="0"/>
              <a:t>      friend, the commander, the leader, the role model.</a:t>
            </a:r>
          </a:p>
          <a:p>
            <a:pPr marL="697230" lvl="1" indent="-285750"/>
            <a:r>
              <a:rPr lang="en-US" sz="1200" dirty="0" smtClean="0"/>
              <a:t>The </a:t>
            </a:r>
            <a:r>
              <a:rPr lang="en-US" sz="1200" b="1" dirty="0" smtClean="0"/>
              <a:t>‘rock’ </a:t>
            </a:r>
            <a:r>
              <a:rPr lang="en-US" sz="1200" dirty="0" smtClean="0"/>
              <a:t>doesn’t scream, it is steady and un-relenting, while calmly re-affirming the task                                                              at hand in the midst of turmoil.</a:t>
            </a:r>
          </a:p>
          <a:p>
            <a:pPr marL="697230" lvl="1" indent="-285750"/>
            <a:endParaRPr lang="en-US" sz="1200" dirty="0" smtClean="0"/>
          </a:p>
          <a:p>
            <a:pPr marL="697230" lvl="1" indent="-285750"/>
            <a:r>
              <a:rPr lang="en-US" sz="1200" dirty="0" smtClean="0"/>
              <a:t>The </a:t>
            </a:r>
            <a:r>
              <a:rPr lang="en-US" sz="1200" b="1" dirty="0" smtClean="0"/>
              <a:t>motivator</a:t>
            </a:r>
            <a:r>
              <a:rPr lang="en-US" sz="1200" dirty="0" smtClean="0"/>
              <a:t> inspires and drives their team to always improve in success and in failure, to leave failures behind and look to future to succeed.</a:t>
            </a:r>
          </a:p>
          <a:p>
            <a:pPr marL="697230" lvl="1" indent="-285750"/>
            <a:endParaRPr lang="en-US" sz="1200" dirty="0" smtClean="0"/>
          </a:p>
          <a:p>
            <a:pPr marL="697230" lvl="1" indent="-285750"/>
            <a:r>
              <a:rPr lang="en-US" sz="1200" dirty="0" smtClean="0"/>
              <a:t> The </a:t>
            </a:r>
            <a:r>
              <a:rPr lang="en-US" sz="1200" b="1" dirty="0" smtClean="0"/>
              <a:t>peer</a:t>
            </a:r>
            <a:r>
              <a:rPr lang="en-US" sz="1200" dirty="0" smtClean="0"/>
              <a:t> must connect with their team, on their level, and bring them to a higher place in mind, practice, character, and spirit.</a:t>
            </a:r>
          </a:p>
          <a:p>
            <a:pPr marL="697230" lvl="1" indent="-285750"/>
            <a:endParaRPr lang="en-US" sz="1200" dirty="0" smtClean="0"/>
          </a:p>
          <a:p>
            <a:pPr marL="697230" lvl="1" indent="-285750"/>
            <a:r>
              <a:rPr lang="en-US" sz="1200" dirty="0" smtClean="0"/>
              <a:t>The </a:t>
            </a:r>
            <a:r>
              <a:rPr lang="en-US" sz="1200" b="1" dirty="0" smtClean="0"/>
              <a:t>friend</a:t>
            </a:r>
            <a:r>
              <a:rPr lang="en-US" sz="1200" dirty="0" smtClean="0"/>
              <a:t> supports their team, they are respected but are a supporting voice of reason.</a:t>
            </a:r>
          </a:p>
          <a:p>
            <a:pPr marL="697230" lvl="1" indent="-285750"/>
            <a:endParaRPr lang="en-US" sz="1200" dirty="0" smtClean="0"/>
          </a:p>
          <a:p>
            <a:pPr marL="697230" lvl="1" indent="-285750"/>
            <a:r>
              <a:rPr lang="en-US" sz="1200" dirty="0" smtClean="0"/>
              <a:t>The </a:t>
            </a:r>
            <a:r>
              <a:rPr lang="en-US" sz="1200" b="1" dirty="0" smtClean="0"/>
              <a:t>commander</a:t>
            </a:r>
            <a:r>
              <a:rPr lang="en-US" sz="1200" dirty="0" smtClean="0"/>
              <a:t> leads his team into competition, calling the plays and directing execution with precision and clarity.</a:t>
            </a:r>
          </a:p>
          <a:p>
            <a:pPr marL="697230" lvl="1" indent="-285750"/>
            <a:endParaRPr lang="en-US" sz="1200" dirty="0" smtClean="0"/>
          </a:p>
          <a:p>
            <a:pPr marL="697230" lvl="1" indent="-285750"/>
            <a:r>
              <a:rPr lang="en-US" sz="1200" dirty="0" smtClean="0"/>
              <a:t> The </a:t>
            </a:r>
            <a:r>
              <a:rPr lang="en-US" sz="1200" b="1" dirty="0" smtClean="0"/>
              <a:t>leader</a:t>
            </a:r>
            <a:r>
              <a:rPr lang="en-US" sz="1200" dirty="0" smtClean="0"/>
              <a:t> facilitates for their team processes, instruction, learning, goals, direction, and a plan. </a:t>
            </a:r>
          </a:p>
          <a:p>
            <a:pPr marL="697230" lvl="1" indent="-285750"/>
            <a:endParaRPr lang="en-US" sz="1200" dirty="0" smtClean="0"/>
          </a:p>
          <a:p>
            <a:pPr marL="697230" lvl="1" indent="-285750"/>
            <a:r>
              <a:rPr lang="en-US" sz="1200" dirty="0" smtClean="0"/>
              <a:t>The </a:t>
            </a:r>
            <a:r>
              <a:rPr lang="en-US" sz="1200" b="1" dirty="0" smtClean="0"/>
              <a:t>role model </a:t>
            </a:r>
            <a:r>
              <a:rPr lang="en-US" sz="1200" dirty="0" smtClean="0"/>
              <a:t>sets the example for his/her team, shows passion &amp; determination, demonstrates confidence, practices humility, shows respect.       </a:t>
            </a:r>
          </a:p>
          <a:p>
            <a:pPr marL="411480" lvl="1" indent="0">
              <a:buNone/>
            </a:pPr>
            <a:endParaRPr lang="en-US" sz="1600" dirty="0" smtClean="0"/>
          </a:p>
          <a:p>
            <a:pPr marL="118872" indent="0">
              <a:buNone/>
            </a:pPr>
            <a:endParaRPr lang="en-US" sz="2000" dirty="0"/>
          </a:p>
          <a:p>
            <a:endParaRPr lang="en-US" sz="2000" dirty="0"/>
          </a:p>
        </p:txBody>
      </p:sp>
      <p:pic>
        <p:nvPicPr>
          <p:cNvPr id="5122" name="Picture 2" descr="https://encrypted-tbn3.google.com/images?q=tbn:ANd9GcRVx6ZmbwRkyNr-OQKO4S9Y9FUtuImw6sbS2bszUqntCv0LZGYdSNQ3bOH31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3138" y="2286000"/>
            <a:ext cx="1870362" cy="1371600"/>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629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Establish a Program</a:t>
            </a:r>
            <a:endParaRPr lang="en-US" dirty="0"/>
          </a:p>
        </p:txBody>
      </p:sp>
      <p:sp>
        <p:nvSpPr>
          <p:cNvPr id="4" name="Content Placeholder 3"/>
          <p:cNvSpPr>
            <a:spLocks noGrp="1"/>
          </p:cNvSpPr>
          <p:nvPr>
            <p:ph idx="1"/>
          </p:nvPr>
        </p:nvSpPr>
        <p:spPr/>
        <p:txBody>
          <a:bodyPr>
            <a:normAutofit/>
          </a:bodyPr>
          <a:lstStyle/>
          <a:p>
            <a:r>
              <a:rPr lang="en-US" sz="1800" dirty="0" smtClean="0"/>
              <a:t>Have weekly driver training sessions in the fall / bi-weekly </a:t>
            </a:r>
          </a:p>
          <a:p>
            <a:pPr marL="118872" indent="0">
              <a:buNone/>
            </a:pPr>
            <a:r>
              <a:rPr lang="en-US" sz="1800" dirty="0"/>
              <a:t> </a:t>
            </a:r>
            <a:r>
              <a:rPr lang="en-US" sz="1800" dirty="0" smtClean="0"/>
              <a:t>      during the build season / daily before ship &amp; competition.</a:t>
            </a:r>
          </a:p>
          <a:p>
            <a:endParaRPr lang="en-US" sz="1800" dirty="0"/>
          </a:p>
          <a:p>
            <a:r>
              <a:rPr lang="en-US" sz="1800" dirty="0" smtClean="0"/>
              <a:t>Generate drills and courses the establish smart, strategic, </a:t>
            </a:r>
          </a:p>
          <a:p>
            <a:pPr marL="118872" indent="0">
              <a:buNone/>
            </a:pPr>
            <a:r>
              <a:rPr lang="en-US" sz="1800" dirty="0"/>
              <a:t> </a:t>
            </a:r>
            <a:r>
              <a:rPr lang="en-US" sz="1800" dirty="0" smtClean="0"/>
              <a:t>      and precise, time effective driving habits.</a:t>
            </a:r>
          </a:p>
          <a:p>
            <a:endParaRPr lang="en-US" sz="1800" dirty="0"/>
          </a:p>
          <a:p>
            <a:r>
              <a:rPr lang="en-US" sz="1800" dirty="0" smtClean="0"/>
              <a:t>Create strategy discussion and film review sessions to illustrate and educate your drive team on proper technique and decision making.</a:t>
            </a:r>
          </a:p>
          <a:p>
            <a:endParaRPr lang="en-US" sz="1800" dirty="0"/>
          </a:p>
          <a:p>
            <a:r>
              <a:rPr lang="en-US" sz="1800" dirty="0" smtClean="0"/>
              <a:t>Have bi-monthly drive team dinners / bi-monthly drive team bowling / drive team movie nights / etc.</a:t>
            </a:r>
          </a:p>
          <a:p>
            <a:endParaRPr lang="en-US" sz="1800" dirty="0"/>
          </a:p>
          <a:p>
            <a:r>
              <a:rPr lang="en-US" sz="1800" dirty="0" smtClean="0"/>
              <a:t>Volunteer at community service efforts as a drive team.</a:t>
            </a:r>
          </a:p>
          <a:p>
            <a:endParaRPr lang="en-US" sz="1800" dirty="0"/>
          </a:p>
          <a:p>
            <a:r>
              <a:rPr lang="en-US" sz="1800" dirty="0" smtClean="0"/>
              <a:t>Create a bond between the drive team members centered around discipline / hard work / dedication / improvement / friendship / fun /  service to others. </a:t>
            </a:r>
          </a:p>
          <a:p>
            <a:endParaRPr lang="en-US" sz="1800" dirty="0" smtClean="0"/>
          </a:p>
          <a:p>
            <a:endParaRPr lang="en-US" sz="1800" dirty="0"/>
          </a:p>
          <a:p>
            <a:endParaRPr lang="en-US" sz="1800" dirty="0"/>
          </a:p>
        </p:txBody>
      </p:sp>
      <p:pic>
        <p:nvPicPr>
          <p:cNvPr id="2050" name="Picture 2" descr="http://sphotos-a.xx.fbcdn.net/hphotos-ash4/465928_3438357992936_1439451606_o.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501" t="15526" r="17353" b="11125"/>
          <a:stretch/>
        </p:blipFill>
        <p:spPr bwMode="auto">
          <a:xfrm>
            <a:off x="6781800" y="1752600"/>
            <a:ext cx="1894977" cy="1600201"/>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199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5448"/>
            <a:ext cx="8229600" cy="1252728"/>
          </a:xfrm>
        </p:spPr>
        <p:txBody>
          <a:bodyPr/>
          <a:lstStyle/>
          <a:p>
            <a:pPr algn="ctr"/>
            <a:r>
              <a:rPr lang="en-US" dirty="0" smtClean="0"/>
              <a:t>Create a Legacy</a:t>
            </a:r>
            <a:endParaRPr lang="en-US" dirty="0"/>
          </a:p>
        </p:txBody>
      </p:sp>
      <p:sp>
        <p:nvSpPr>
          <p:cNvPr id="3" name="Content Placeholder 2"/>
          <p:cNvSpPr>
            <a:spLocks noGrp="1"/>
          </p:cNvSpPr>
          <p:nvPr>
            <p:ph idx="1"/>
          </p:nvPr>
        </p:nvSpPr>
        <p:spPr>
          <a:xfrm>
            <a:off x="152400" y="1775191"/>
            <a:ext cx="8229600" cy="4625609"/>
          </a:xfrm>
        </p:spPr>
        <p:txBody>
          <a:bodyPr>
            <a:normAutofit/>
          </a:bodyPr>
          <a:lstStyle/>
          <a:p>
            <a:endParaRPr lang="en-US" sz="2000" dirty="0"/>
          </a:p>
          <a:p>
            <a:endParaRPr lang="en-US" sz="2000" dirty="0" smtClean="0"/>
          </a:p>
          <a:p>
            <a:endParaRPr lang="en-US" sz="2000" dirty="0"/>
          </a:p>
          <a:p>
            <a:endParaRPr lang="en-US" sz="2000" dirty="0"/>
          </a:p>
        </p:txBody>
      </p:sp>
      <p:sp>
        <p:nvSpPr>
          <p:cNvPr id="4" name="Content Placeholder 2"/>
          <p:cNvSpPr txBox="1">
            <a:spLocks/>
          </p:cNvSpPr>
          <p:nvPr/>
        </p:nvSpPr>
        <p:spPr>
          <a:xfrm>
            <a:off x="304800" y="1676400"/>
            <a:ext cx="8077200" cy="4625609"/>
          </a:xfrm>
          <a:prstGeom prst="rect">
            <a:avLst/>
          </a:prstGeom>
        </p:spPr>
        <p:txBody>
          <a:bodyPr vert="horz" lIns="54864" tIns="91440" rtlCol="0">
            <a:normAutofit fontScale="92500" lnSpcReduction="10000"/>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sz="1800" dirty="0" smtClean="0"/>
              <a:t>Student drive team members should be selected carefully.</a:t>
            </a:r>
          </a:p>
          <a:p>
            <a:pPr lvl="1"/>
            <a:r>
              <a:rPr lang="en-US" sz="1400" dirty="0" smtClean="0"/>
              <a:t>The student drive team should be comprised of students who possess leadership, good character, humility, the ability to communicate, passion and ability for more than just driving the robot.</a:t>
            </a:r>
          </a:p>
          <a:p>
            <a:endParaRPr lang="en-US" sz="2000" dirty="0" smtClean="0"/>
          </a:p>
          <a:p>
            <a:r>
              <a:rPr lang="en-US" sz="1800" dirty="0" smtClean="0"/>
              <a:t>Once you have established a drive team, consistency is key, your primary drivers should be the drive team until graduation. </a:t>
            </a:r>
          </a:p>
          <a:p>
            <a:pPr lvl="1"/>
            <a:r>
              <a:rPr lang="en-US" sz="1400" dirty="0"/>
              <a:t>Start young so that you maximize the amount of seasons you have experienced drivers and thus you maximize the level of experience</a:t>
            </a:r>
            <a:r>
              <a:rPr lang="en-US" sz="1400" dirty="0" smtClean="0"/>
              <a:t>.</a:t>
            </a:r>
          </a:p>
          <a:p>
            <a:endParaRPr lang="en-US" sz="1800" dirty="0" smtClean="0"/>
          </a:p>
          <a:p>
            <a:r>
              <a:rPr lang="en-US" sz="1800" dirty="0"/>
              <a:t>G</a:t>
            </a:r>
            <a:r>
              <a:rPr lang="en-US" sz="1800" dirty="0" smtClean="0"/>
              <a:t>ear your drive team program around finding young drivers to replace the graduating drivers a year in advance.</a:t>
            </a:r>
          </a:p>
          <a:p>
            <a:endParaRPr lang="en-US" sz="2000" dirty="0" smtClean="0"/>
          </a:p>
          <a:p>
            <a:r>
              <a:rPr lang="en-US" sz="1800" dirty="0" smtClean="0"/>
              <a:t>Train your replacement drivers early and often, even a year before </a:t>
            </a:r>
          </a:p>
          <a:p>
            <a:pPr marL="118872" indent="0">
              <a:buNone/>
            </a:pPr>
            <a:r>
              <a:rPr lang="en-US" sz="1800" dirty="0" smtClean="0"/>
              <a:t>        the senior drive team graduates.</a:t>
            </a:r>
          </a:p>
          <a:p>
            <a:pPr lvl="1"/>
            <a:r>
              <a:rPr lang="en-US" sz="1400" dirty="0" smtClean="0"/>
              <a:t>Train your replacement drivers back at home base.</a:t>
            </a:r>
          </a:p>
          <a:p>
            <a:pPr lvl="1"/>
            <a:r>
              <a:rPr lang="en-US" sz="1400" dirty="0" smtClean="0"/>
              <a:t>Allow your replacement drivers to gain invaluable experience at off </a:t>
            </a:r>
          </a:p>
          <a:p>
            <a:pPr marL="457200" lvl="1" indent="0">
              <a:buNone/>
            </a:pPr>
            <a:r>
              <a:rPr lang="en-US" sz="1400" dirty="0"/>
              <a:t> </a:t>
            </a:r>
            <a:r>
              <a:rPr lang="en-US" sz="1400" dirty="0" smtClean="0"/>
              <a:t>       season events </a:t>
            </a:r>
          </a:p>
          <a:p>
            <a:pPr lvl="1"/>
            <a:r>
              <a:rPr lang="en-US" sz="1400" dirty="0" smtClean="0"/>
              <a:t>Allow them to be coached by the experienced drivers such that </a:t>
            </a:r>
          </a:p>
          <a:p>
            <a:pPr marL="457200" lvl="1" indent="0">
              <a:buNone/>
            </a:pPr>
            <a:r>
              <a:rPr lang="en-US" sz="1400" dirty="0"/>
              <a:t> </a:t>
            </a:r>
            <a:r>
              <a:rPr lang="en-US" sz="1400" dirty="0" smtClean="0"/>
              <a:t>       you generate a knowledge and experience transfer. (i.e. passing the torch)</a:t>
            </a:r>
          </a:p>
          <a:p>
            <a:endParaRPr lang="en-US" sz="2000" dirty="0" smtClean="0"/>
          </a:p>
          <a:p>
            <a:endParaRPr lang="en-US" sz="2000" dirty="0" smtClean="0"/>
          </a:p>
          <a:p>
            <a:endParaRPr lang="en-US" sz="2000" dirty="0" smtClean="0"/>
          </a:p>
          <a:p>
            <a:endParaRPr lang="en-US" sz="2000" dirty="0"/>
          </a:p>
        </p:txBody>
      </p:sp>
      <p:pic>
        <p:nvPicPr>
          <p:cNvPr id="3074" name="Picture 2" descr="http://jazba.files.wordpress.com/2008/04/j-5.jpg?w=70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4495800"/>
            <a:ext cx="1670780" cy="1988798"/>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157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Promote a Winning Culture</a:t>
            </a:r>
            <a:endParaRPr lang="en-US" dirty="0"/>
          </a:p>
        </p:txBody>
      </p:sp>
      <p:sp>
        <p:nvSpPr>
          <p:cNvPr id="3" name="Content Placeholder 2"/>
          <p:cNvSpPr>
            <a:spLocks noGrp="1"/>
          </p:cNvSpPr>
          <p:nvPr>
            <p:ph idx="1"/>
          </p:nvPr>
        </p:nvSpPr>
        <p:spPr/>
        <p:txBody>
          <a:bodyPr>
            <a:normAutofit fontScale="92500" lnSpcReduction="10000"/>
          </a:bodyPr>
          <a:lstStyle/>
          <a:p>
            <a:r>
              <a:rPr lang="en-US" sz="1800" dirty="0" smtClean="0"/>
              <a:t>If a culture isn’t established early by the right people, </a:t>
            </a:r>
          </a:p>
          <a:p>
            <a:pPr marL="118872" indent="0">
              <a:buNone/>
            </a:pPr>
            <a:r>
              <a:rPr lang="en-US" sz="1800" dirty="0" smtClean="0"/>
              <a:t>       a culture will form, it just may not be one that promotes </a:t>
            </a:r>
          </a:p>
          <a:p>
            <a:pPr marL="118872" indent="0">
              <a:buNone/>
            </a:pPr>
            <a:r>
              <a:rPr lang="en-US" sz="1800" dirty="0" smtClean="0"/>
              <a:t>       the proper effort and winning attitude.</a:t>
            </a:r>
          </a:p>
          <a:p>
            <a:endParaRPr lang="en-US" sz="2000" dirty="0" smtClean="0"/>
          </a:p>
          <a:p>
            <a:r>
              <a:rPr lang="en-US" sz="1800" dirty="0"/>
              <a:t>As the </a:t>
            </a:r>
            <a:r>
              <a:rPr lang="en-US" sz="1800" dirty="0" smtClean="0"/>
              <a:t>Coach/Mentor </a:t>
            </a:r>
            <a:r>
              <a:rPr lang="en-US" sz="1800" dirty="0"/>
              <a:t>we should look to </a:t>
            </a:r>
          </a:p>
          <a:p>
            <a:pPr marL="118872" indent="0">
              <a:buNone/>
            </a:pPr>
            <a:r>
              <a:rPr lang="en-US" sz="1800" dirty="0"/>
              <a:t>       establish a culture for our drive team that promotes    </a:t>
            </a:r>
          </a:p>
          <a:p>
            <a:pPr marL="118872" indent="0">
              <a:buNone/>
            </a:pPr>
            <a:r>
              <a:rPr lang="en-US" sz="1800" dirty="0"/>
              <a:t>       the ideals of a competitive, determined, confident, </a:t>
            </a:r>
          </a:p>
          <a:p>
            <a:pPr marL="118872" indent="0">
              <a:buNone/>
            </a:pPr>
            <a:r>
              <a:rPr lang="en-US" sz="1800" dirty="0"/>
              <a:t>       but humble team.</a:t>
            </a:r>
          </a:p>
          <a:p>
            <a:endParaRPr lang="en-US" sz="2000" dirty="0" smtClean="0"/>
          </a:p>
          <a:p>
            <a:r>
              <a:rPr lang="en-US" sz="1800" dirty="0" smtClean="0"/>
              <a:t>Establish a Culture that promotes:</a:t>
            </a:r>
          </a:p>
          <a:p>
            <a:pPr lvl="1"/>
            <a:r>
              <a:rPr lang="en-US" sz="1600" dirty="0" smtClean="0"/>
              <a:t>Humility despite success and advantage.</a:t>
            </a:r>
          </a:p>
          <a:p>
            <a:pPr lvl="1"/>
            <a:r>
              <a:rPr lang="en-US" sz="1600" dirty="0" smtClean="0"/>
              <a:t>Confidence despite the looming adversity.</a:t>
            </a:r>
          </a:p>
          <a:p>
            <a:pPr lvl="1"/>
            <a:r>
              <a:rPr lang="en-US" sz="1600" dirty="0" smtClean="0"/>
              <a:t>Determination despite failure or lack of success. </a:t>
            </a:r>
          </a:p>
          <a:p>
            <a:pPr lvl="1"/>
            <a:r>
              <a:rPr lang="en-US" sz="1600" dirty="0" smtClean="0"/>
              <a:t>A good attitude despite the outcome.</a:t>
            </a:r>
          </a:p>
          <a:p>
            <a:pPr lvl="1"/>
            <a:r>
              <a:rPr lang="en-US" sz="1600" dirty="0" smtClean="0"/>
              <a:t>A desire to always be better than the last attempt.</a:t>
            </a:r>
          </a:p>
          <a:p>
            <a:pPr lvl="1"/>
            <a:r>
              <a:rPr lang="en-US" sz="1600" dirty="0" smtClean="0"/>
              <a:t>To celebrate achievements at the proper time, but never be satisfied</a:t>
            </a:r>
            <a:br>
              <a:rPr lang="en-US" sz="1600" dirty="0" smtClean="0"/>
            </a:br>
            <a:r>
              <a:rPr lang="en-US" sz="1600" dirty="0" smtClean="0"/>
              <a:t> with the last result. </a:t>
            </a:r>
            <a:endParaRPr lang="en-US" sz="1600" dirty="0"/>
          </a:p>
          <a:p>
            <a:pPr marL="118872" indent="0">
              <a:buNone/>
            </a:pPr>
            <a:r>
              <a:rPr lang="en-US" sz="2000" dirty="0" smtClean="0"/>
              <a:t>  </a:t>
            </a:r>
            <a:endParaRPr lang="en-US" sz="2000" dirty="0"/>
          </a:p>
        </p:txBody>
      </p:sp>
      <p:pic>
        <p:nvPicPr>
          <p:cNvPr id="1026" name="Picture 2" descr="https://encrypted-tbn0.google.com/images?q=tbn:ANd9GcR6F4quOJLTDqjrpIFrGL9sq_6Wc3T6nJg0-N5FUKpDpRsT5rp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9950" y="5029200"/>
            <a:ext cx="1924050" cy="155463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http://ts4.mm.bing.net/th?id=I.4966357277344023&amp;pid=1.7&amp;w=199&amp;h=148&amp;c=7&amp;rs=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1485900"/>
            <a:ext cx="1895475" cy="14097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https://encrypted-tbn1.google.com/images?q=tbn:ANd9GcSlBTpSX3Tl6FFTIE7bkRb5vPity3bEQIR0CkP9cv2s1DfMhGVkl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1" y="2874271"/>
            <a:ext cx="1524000" cy="21064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408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Create a Process </a:t>
            </a:r>
            <a:endParaRPr lang="en-US" dirty="0"/>
          </a:p>
        </p:txBody>
      </p:sp>
      <p:sp>
        <p:nvSpPr>
          <p:cNvPr id="3" name="Content Placeholder 2"/>
          <p:cNvSpPr>
            <a:spLocks noGrp="1"/>
          </p:cNvSpPr>
          <p:nvPr>
            <p:ph idx="1"/>
          </p:nvPr>
        </p:nvSpPr>
        <p:spPr/>
        <p:txBody>
          <a:bodyPr>
            <a:normAutofit fontScale="92500" lnSpcReduction="20000"/>
          </a:bodyPr>
          <a:lstStyle/>
          <a:p>
            <a:r>
              <a:rPr lang="en-US" sz="1800" dirty="0" smtClean="0"/>
              <a:t>Find the interested students on you team.</a:t>
            </a:r>
          </a:p>
          <a:p>
            <a:endParaRPr lang="en-US" sz="1800" dirty="0" smtClean="0"/>
          </a:p>
          <a:p>
            <a:r>
              <a:rPr lang="en-US" sz="1800" dirty="0" smtClean="0"/>
              <a:t>Inform them of the rules, requirements, expectations, commitment, </a:t>
            </a:r>
          </a:p>
          <a:p>
            <a:pPr marL="118872" indent="0">
              <a:buNone/>
            </a:pPr>
            <a:r>
              <a:rPr lang="en-US" sz="1800" dirty="0"/>
              <a:t> </a:t>
            </a:r>
            <a:r>
              <a:rPr lang="en-US" sz="1800" dirty="0" smtClean="0"/>
              <a:t>      training,  and responsibility.</a:t>
            </a:r>
          </a:p>
          <a:p>
            <a:pPr marL="118872" indent="0">
              <a:buNone/>
            </a:pPr>
            <a:endParaRPr lang="en-US" sz="1800" dirty="0" smtClean="0"/>
          </a:p>
          <a:p>
            <a:r>
              <a:rPr lang="en-US" sz="1800" dirty="0" smtClean="0"/>
              <a:t>Educate them in the classroom about the most current game, strategy, etc.</a:t>
            </a:r>
          </a:p>
          <a:p>
            <a:endParaRPr lang="en-US" sz="1800" dirty="0" smtClean="0"/>
          </a:p>
          <a:p>
            <a:r>
              <a:rPr lang="en-US" sz="1800" dirty="0" smtClean="0"/>
              <a:t>Host training camp, which in the end are a series of training/tryout meetings.</a:t>
            </a:r>
          </a:p>
          <a:p>
            <a:endParaRPr lang="en-US" sz="1800" dirty="0" smtClean="0"/>
          </a:p>
          <a:p>
            <a:r>
              <a:rPr lang="en-US" sz="1800" dirty="0" smtClean="0"/>
              <a:t>Promote your drive team culture.</a:t>
            </a:r>
          </a:p>
          <a:p>
            <a:endParaRPr lang="en-US" sz="1800" dirty="0" smtClean="0"/>
          </a:p>
          <a:p>
            <a:r>
              <a:rPr lang="en-US" sz="1800" dirty="0" smtClean="0"/>
              <a:t>Involve your candidates in the drive team program.</a:t>
            </a:r>
          </a:p>
          <a:p>
            <a:endParaRPr lang="en-US" sz="1800" dirty="0" smtClean="0"/>
          </a:p>
          <a:p>
            <a:r>
              <a:rPr lang="en-US" sz="1800" dirty="0" smtClean="0"/>
              <a:t>Evaluate who best meets the position from a skill, leadership, and character standpoint.</a:t>
            </a:r>
          </a:p>
          <a:p>
            <a:endParaRPr lang="en-US" sz="1800" dirty="0" smtClean="0"/>
          </a:p>
          <a:p>
            <a:r>
              <a:rPr lang="en-US" sz="1800" dirty="0" smtClean="0"/>
              <a:t>Select a primary drive team and a back up drive team.</a:t>
            </a:r>
          </a:p>
          <a:p>
            <a:endParaRPr lang="en-US" sz="1800" dirty="0"/>
          </a:p>
          <a:p>
            <a:r>
              <a:rPr lang="en-US" sz="1800" dirty="0" smtClean="0"/>
              <a:t>Indoctrinate your drive team with your developed philosophy and methodology.</a:t>
            </a:r>
          </a:p>
          <a:p>
            <a:pPr marL="118872" indent="0">
              <a:buNone/>
            </a:pPr>
            <a:r>
              <a:rPr lang="en-US" dirty="0" smtClean="0"/>
              <a:t>  </a:t>
            </a:r>
            <a:endParaRPr lang="en-US" dirty="0"/>
          </a:p>
        </p:txBody>
      </p:sp>
      <p:pic>
        <p:nvPicPr>
          <p:cNvPr id="4" name="Picture 9" descr="C:\Documents and Settings\MillerJJ\My Documents\My Pictures\Microsoft Clip Organizer\j0356598.gif"/>
          <p:cNvPicPr>
            <a:picLocks noChangeAspect="1" noChangeArrowheads="1" noCrop="1"/>
          </p:cNvPicPr>
          <p:nvPr/>
        </p:nvPicPr>
        <p:blipFill>
          <a:blip r:embed="rId2"/>
          <a:srcRect/>
          <a:stretch>
            <a:fillRect/>
          </a:stretch>
        </p:blipFill>
        <p:spPr bwMode="auto">
          <a:xfrm>
            <a:off x="7772400" y="1905000"/>
            <a:ext cx="1219200" cy="1131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5607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533400" y="2895600"/>
            <a:ext cx="8077200" cy="1271016"/>
          </a:xfrm>
        </p:spPr>
        <p:txBody>
          <a:bodyPr>
            <a:normAutofit/>
          </a:bodyPr>
          <a:lstStyle/>
          <a:p>
            <a:pPr algn="ctr"/>
            <a:r>
              <a:rPr lang="en-US" sz="4400" b="1" dirty="0" smtClean="0"/>
              <a:t>The Process</a:t>
            </a:r>
            <a:endParaRPr lang="en-US" sz="4400" b="1" dirty="0"/>
          </a:p>
        </p:txBody>
      </p:sp>
      <p:cxnSp>
        <p:nvCxnSpPr>
          <p:cNvPr id="5" name="Straight Connector 4"/>
          <p:cNvCxnSpPr/>
          <p:nvPr/>
        </p:nvCxnSpPr>
        <p:spPr>
          <a:xfrm>
            <a:off x="228600" y="4724400"/>
            <a:ext cx="8610600" cy="0"/>
          </a:xfrm>
          <a:prstGeom prst="line">
            <a:avLst/>
          </a:prstGeom>
          <a:ln>
            <a:solidFill>
              <a:schemeClr val="bg1">
                <a:lumMod val="10000"/>
                <a:lumOff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9087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Selecting the Students</a:t>
            </a:r>
            <a:endParaRPr lang="en-US" dirty="0"/>
          </a:p>
        </p:txBody>
      </p:sp>
      <p:sp>
        <p:nvSpPr>
          <p:cNvPr id="3" name="Content Placeholder 2"/>
          <p:cNvSpPr>
            <a:spLocks noGrp="1"/>
          </p:cNvSpPr>
          <p:nvPr>
            <p:ph idx="1"/>
          </p:nvPr>
        </p:nvSpPr>
        <p:spPr>
          <a:xfrm>
            <a:off x="228600" y="1524000"/>
            <a:ext cx="8382000" cy="5334000"/>
          </a:xfrm>
        </p:spPr>
        <p:txBody>
          <a:bodyPr>
            <a:normAutofit fontScale="92500" lnSpcReduction="10000"/>
          </a:bodyPr>
          <a:lstStyle/>
          <a:p>
            <a:r>
              <a:rPr lang="en-US" sz="1900" dirty="0" smtClean="0"/>
              <a:t>Must fill three positions, the Base Driver, the Operator, </a:t>
            </a:r>
          </a:p>
          <a:p>
            <a:pPr marL="118872" indent="0">
              <a:buNone/>
            </a:pPr>
            <a:r>
              <a:rPr lang="en-US" sz="1900" dirty="0"/>
              <a:t> </a:t>
            </a:r>
            <a:r>
              <a:rPr lang="en-US" sz="1900" dirty="0" smtClean="0"/>
              <a:t>      the Human Player.</a:t>
            </a:r>
          </a:p>
          <a:p>
            <a:endParaRPr lang="en-US" sz="2000" dirty="0"/>
          </a:p>
          <a:p>
            <a:r>
              <a:rPr lang="en-US" sz="1900" dirty="0" smtClean="0"/>
              <a:t>The students you select will hopefully be out a pool of </a:t>
            </a:r>
          </a:p>
          <a:p>
            <a:pPr marL="118872" indent="0">
              <a:buNone/>
            </a:pPr>
            <a:r>
              <a:rPr lang="en-US" sz="1900" dirty="0"/>
              <a:t> </a:t>
            </a:r>
            <a:r>
              <a:rPr lang="en-US" sz="1900" dirty="0" smtClean="0"/>
              <a:t>      interested candidates, that understand the requirements</a:t>
            </a:r>
          </a:p>
          <a:p>
            <a:pPr marL="118872" indent="0">
              <a:buNone/>
            </a:pPr>
            <a:r>
              <a:rPr lang="en-US" sz="1900" dirty="0"/>
              <a:t> </a:t>
            </a:r>
            <a:r>
              <a:rPr lang="en-US" sz="1900" dirty="0" smtClean="0"/>
              <a:t>      of their participation.</a:t>
            </a:r>
          </a:p>
          <a:p>
            <a:endParaRPr lang="en-US" sz="2000" dirty="0" smtClean="0"/>
          </a:p>
          <a:p>
            <a:r>
              <a:rPr lang="en-US" sz="1900" dirty="0" smtClean="0"/>
              <a:t>These candidates should have been able to run through a “training camp” in which  you the coach have observed the following:</a:t>
            </a:r>
          </a:p>
          <a:p>
            <a:endParaRPr lang="en-US" sz="2000" dirty="0" smtClean="0"/>
          </a:p>
          <a:p>
            <a:pPr lvl="1"/>
            <a:r>
              <a:rPr lang="en-US" sz="1600" dirty="0" smtClean="0"/>
              <a:t>Their basic driving skills (transition through turns, aggressiveness, knowing physical boundaries, observing their surroundings).</a:t>
            </a:r>
          </a:p>
          <a:p>
            <a:pPr lvl="1"/>
            <a:endParaRPr lang="en-US" sz="1600" dirty="0" smtClean="0"/>
          </a:p>
          <a:p>
            <a:pPr lvl="1"/>
            <a:r>
              <a:rPr lang="en-US" sz="1600" dirty="0" smtClean="0"/>
              <a:t>Their comprehension level of the game, the driving methods, the strategy, the ability to repeat actions, how fast they pick up new concepts, and move on from mistakes.</a:t>
            </a:r>
          </a:p>
          <a:p>
            <a:pPr lvl="1"/>
            <a:endParaRPr lang="en-US" sz="1600" dirty="0" smtClean="0"/>
          </a:p>
          <a:p>
            <a:pPr lvl="1"/>
            <a:r>
              <a:rPr lang="en-US" sz="1600" dirty="0" smtClean="0"/>
              <a:t>Their ability (or potential ability) to communicate with you and their co-driver/operator, to make </a:t>
            </a:r>
            <a:r>
              <a:rPr lang="en-US" sz="1600" b="1" u="sng" dirty="0" smtClean="0"/>
              <a:t>their own</a:t>
            </a:r>
            <a:r>
              <a:rPr lang="en-US" sz="1600" dirty="0" smtClean="0"/>
              <a:t> on-the-fly decisions, to not freeze, to remain calm and cool under pressure.</a:t>
            </a:r>
          </a:p>
          <a:p>
            <a:pPr lvl="1"/>
            <a:endParaRPr lang="en-US" sz="1600" dirty="0" smtClean="0"/>
          </a:p>
          <a:p>
            <a:pPr lvl="1"/>
            <a:r>
              <a:rPr lang="en-US" sz="1600" dirty="0" smtClean="0"/>
              <a:t>Their character, their disposition, their team mentality, their work ethic, their determination, their punctuality, their commitment, their respectfulness, their attitude.</a:t>
            </a:r>
          </a:p>
          <a:p>
            <a:pPr lvl="1"/>
            <a:endParaRPr lang="en-US" sz="1600" dirty="0" smtClean="0"/>
          </a:p>
          <a:p>
            <a:endParaRPr lang="en-US" sz="2000" dirty="0" smtClean="0"/>
          </a:p>
        </p:txBody>
      </p:sp>
      <p:pic>
        <p:nvPicPr>
          <p:cNvPr id="1026" name="Picture 2" descr="https://encrypted-tbn1.google.com/images?q=tbn:ANd9GcQcXYlTOedOiQtKXedGUQEYI5eKZ951bZ5XWNveetdP8MsYx8j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1600200"/>
            <a:ext cx="1905000" cy="16178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234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Establish a Rapport</a:t>
            </a:r>
            <a:endParaRPr lang="en-US" dirty="0"/>
          </a:p>
        </p:txBody>
      </p:sp>
      <p:sp>
        <p:nvSpPr>
          <p:cNvPr id="3" name="Content Placeholder 2"/>
          <p:cNvSpPr>
            <a:spLocks noGrp="1"/>
          </p:cNvSpPr>
          <p:nvPr>
            <p:ph idx="1"/>
          </p:nvPr>
        </p:nvSpPr>
        <p:spPr/>
        <p:txBody>
          <a:bodyPr>
            <a:normAutofit/>
          </a:bodyPr>
          <a:lstStyle/>
          <a:p>
            <a:r>
              <a:rPr lang="en-US" sz="1800" dirty="0" smtClean="0"/>
              <a:t>Everybody communicates their ideas, understanding, </a:t>
            </a:r>
          </a:p>
          <a:p>
            <a:pPr marL="118872" indent="0">
              <a:buNone/>
            </a:pPr>
            <a:r>
              <a:rPr lang="en-US" sz="1800" dirty="0"/>
              <a:t> </a:t>
            </a:r>
            <a:r>
              <a:rPr lang="en-US" sz="1800" dirty="0" smtClean="0"/>
              <a:t>      and direction based on their perception of what they </a:t>
            </a:r>
          </a:p>
          <a:p>
            <a:pPr marL="118872" indent="0">
              <a:buNone/>
            </a:pPr>
            <a:r>
              <a:rPr lang="en-US" sz="1800" dirty="0"/>
              <a:t> </a:t>
            </a:r>
            <a:r>
              <a:rPr lang="en-US" sz="1800" dirty="0" smtClean="0"/>
              <a:t>      observe.</a:t>
            </a:r>
          </a:p>
          <a:p>
            <a:endParaRPr lang="en-US" sz="1800" dirty="0" smtClean="0"/>
          </a:p>
          <a:p>
            <a:r>
              <a:rPr lang="en-US" sz="1800" dirty="0" smtClean="0"/>
              <a:t>The driver coach and his/her drivers must work to </a:t>
            </a:r>
          </a:p>
          <a:p>
            <a:pPr marL="118872" indent="0">
              <a:buNone/>
            </a:pPr>
            <a:r>
              <a:rPr lang="en-US" sz="1800" dirty="0" smtClean="0"/>
              <a:t>        communicate the same observations and directions </a:t>
            </a:r>
          </a:p>
          <a:p>
            <a:pPr marL="118872" indent="0">
              <a:buNone/>
            </a:pPr>
            <a:r>
              <a:rPr lang="en-US" sz="1800" dirty="0" smtClean="0"/>
              <a:t>        with the same terminology for each play, operation, and element on the field.</a:t>
            </a:r>
          </a:p>
          <a:p>
            <a:endParaRPr lang="en-US" sz="1800" dirty="0"/>
          </a:p>
          <a:p>
            <a:r>
              <a:rPr lang="en-US" sz="1800" dirty="0" smtClean="0"/>
              <a:t>Robot functionality, motion, and physical parts must be communicated amongst the drive team in exactly the same terminology and nomenclature.</a:t>
            </a:r>
          </a:p>
          <a:p>
            <a:endParaRPr lang="en-US" sz="1800" dirty="0"/>
          </a:p>
          <a:p>
            <a:r>
              <a:rPr lang="en-US" sz="1800" dirty="0" smtClean="0"/>
              <a:t>The ideologies, work ethic, commitment, team </a:t>
            </a:r>
            <a:r>
              <a:rPr lang="en-US" sz="1800" dirty="0" err="1" smtClean="0"/>
              <a:t>comradery</a:t>
            </a:r>
            <a:r>
              <a:rPr lang="en-US" sz="1800" dirty="0" smtClean="0"/>
              <a:t>, team work, strategy, attitude, confidence, humility, respect must be consistent between the driver coach and the student drive team.</a:t>
            </a:r>
            <a:endParaRPr lang="en-US" sz="1800" dirty="0"/>
          </a:p>
        </p:txBody>
      </p:sp>
      <p:pic>
        <p:nvPicPr>
          <p:cNvPr id="2050" name="Picture 2" descr="https://encrypted-tbn0.google.com/images?q=tbn:ANd9GcTSb50TbcO1c1dHPjQMxysLRYS3Hz5NSMUqy-Ljo8V_R-lqmYeD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676400"/>
            <a:ext cx="2286000" cy="16954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218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Generate Driver/Operator </a:t>
            </a:r>
            <a:r>
              <a:rPr lang="en-US" dirty="0"/>
              <a:t>C</a:t>
            </a:r>
            <a:r>
              <a:rPr lang="en-US" dirty="0" smtClean="0"/>
              <a:t>hemistry</a:t>
            </a:r>
            <a:endParaRPr lang="en-US" dirty="0"/>
          </a:p>
        </p:txBody>
      </p:sp>
      <p:sp>
        <p:nvSpPr>
          <p:cNvPr id="3" name="Content Placeholder 2"/>
          <p:cNvSpPr>
            <a:spLocks noGrp="1"/>
          </p:cNvSpPr>
          <p:nvPr>
            <p:ph idx="1"/>
          </p:nvPr>
        </p:nvSpPr>
        <p:spPr/>
        <p:txBody>
          <a:bodyPr>
            <a:normAutofit fontScale="92500" lnSpcReduction="20000"/>
          </a:bodyPr>
          <a:lstStyle/>
          <a:p>
            <a:r>
              <a:rPr lang="en-US" sz="1800" dirty="0" smtClean="0"/>
              <a:t>In the competition environment, the ability and performance </a:t>
            </a:r>
          </a:p>
          <a:p>
            <a:pPr marL="118872" indent="0">
              <a:buNone/>
            </a:pPr>
            <a:r>
              <a:rPr lang="en-US" sz="1800" dirty="0" smtClean="0"/>
              <a:t>       of your alliance partners will sometimes require you to provide</a:t>
            </a:r>
          </a:p>
          <a:p>
            <a:pPr marL="118872" indent="0">
              <a:buNone/>
            </a:pPr>
            <a:r>
              <a:rPr lang="en-US" sz="1800" dirty="0"/>
              <a:t> </a:t>
            </a:r>
            <a:r>
              <a:rPr lang="en-US" sz="1800" dirty="0" smtClean="0"/>
              <a:t>      them some in-match “coaching”.</a:t>
            </a:r>
          </a:p>
          <a:p>
            <a:pPr marL="118872" indent="0">
              <a:buNone/>
            </a:pPr>
            <a:endParaRPr lang="en-US" sz="1800" dirty="0"/>
          </a:p>
          <a:p>
            <a:r>
              <a:rPr lang="en-US" sz="1800" dirty="0" smtClean="0"/>
              <a:t>Additionally you as the coach do not control the brain to hand</a:t>
            </a:r>
          </a:p>
          <a:p>
            <a:pPr marL="118872" indent="0">
              <a:buNone/>
            </a:pPr>
            <a:r>
              <a:rPr lang="en-US" sz="1800" dirty="0"/>
              <a:t> </a:t>
            </a:r>
            <a:r>
              <a:rPr lang="en-US" sz="1800" dirty="0" smtClean="0"/>
              <a:t>      actions of your drivers, and will typically issue implicit instructions</a:t>
            </a:r>
          </a:p>
          <a:p>
            <a:pPr marL="118872" indent="0">
              <a:buNone/>
            </a:pPr>
            <a:r>
              <a:rPr lang="en-US" sz="1800" dirty="0"/>
              <a:t> </a:t>
            </a:r>
            <a:r>
              <a:rPr lang="en-US" sz="1800" dirty="0" smtClean="0"/>
              <a:t>      that are expected to be executed based off of training.</a:t>
            </a:r>
          </a:p>
          <a:p>
            <a:pPr marL="118872" indent="0">
              <a:buNone/>
            </a:pPr>
            <a:endParaRPr lang="en-US" sz="1800" dirty="0"/>
          </a:p>
          <a:p>
            <a:r>
              <a:rPr lang="en-US" sz="1800" dirty="0" smtClean="0"/>
              <a:t>The importance of driver and operator communication, cannot be </a:t>
            </a:r>
          </a:p>
          <a:p>
            <a:pPr marL="118872" indent="0">
              <a:buNone/>
            </a:pPr>
            <a:r>
              <a:rPr lang="en-US" sz="1800" dirty="0"/>
              <a:t> </a:t>
            </a:r>
            <a:r>
              <a:rPr lang="en-US" sz="1800" dirty="0" smtClean="0"/>
              <a:t>       overstated, and must be drilled into the minds and habits of your </a:t>
            </a:r>
            <a:br>
              <a:rPr lang="en-US" sz="1800" dirty="0" smtClean="0"/>
            </a:br>
            <a:r>
              <a:rPr lang="en-US" sz="1800" dirty="0" smtClean="0"/>
              <a:t>        drive team.</a:t>
            </a:r>
          </a:p>
          <a:p>
            <a:pPr marL="118872" indent="0">
              <a:buNone/>
            </a:pPr>
            <a:endParaRPr lang="en-US" sz="1800" dirty="0"/>
          </a:p>
          <a:p>
            <a:r>
              <a:rPr lang="en-US" sz="1800" dirty="0" smtClean="0"/>
              <a:t>In practice, require them to communicate every move they make to one another,</a:t>
            </a:r>
          </a:p>
          <a:p>
            <a:pPr marL="118872" indent="0">
              <a:buNone/>
            </a:pPr>
            <a:r>
              <a:rPr lang="en-US" sz="1800" dirty="0"/>
              <a:t> </a:t>
            </a:r>
            <a:r>
              <a:rPr lang="en-US" sz="1800" dirty="0" smtClean="0"/>
              <a:t>      eventually the knowledge of basic actions between the driver/operator will </a:t>
            </a:r>
          </a:p>
          <a:p>
            <a:pPr marL="118872" indent="0">
              <a:buNone/>
            </a:pPr>
            <a:r>
              <a:rPr lang="en-US" sz="1800" dirty="0" smtClean="0"/>
              <a:t>       become second nature. </a:t>
            </a:r>
          </a:p>
          <a:p>
            <a:pPr marL="118872" indent="0">
              <a:buNone/>
            </a:pPr>
            <a:endParaRPr lang="en-US" sz="1800" dirty="0"/>
          </a:p>
          <a:p>
            <a:r>
              <a:rPr lang="en-US" sz="1800" dirty="0"/>
              <a:t>C</a:t>
            </a:r>
            <a:r>
              <a:rPr lang="en-US" sz="1800" dirty="0" smtClean="0"/>
              <a:t>ommunication during actions requiring collaboration  will become the norm and the trust and chemistry between you and your drivers will grow. </a:t>
            </a:r>
          </a:p>
          <a:p>
            <a:pPr marL="118872" indent="0">
              <a:buNone/>
            </a:pPr>
            <a:r>
              <a:rPr lang="en-US" sz="1800" dirty="0"/>
              <a:t> </a:t>
            </a:r>
            <a:r>
              <a:rPr lang="en-US" sz="1800" dirty="0" smtClean="0"/>
              <a:t>  </a:t>
            </a:r>
          </a:p>
          <a:p>
            <a:pPr marL="118872" indent="0">
              <a:buNone/>
            </a:pPr>
            <a:r>
              <a:rPr lang="en-US" sz="1800" dirty="0" smtClean="0"/>
              <a:t>  </a:t>
            </a:r>
            <a:endParaRPr lang="en-US" sz="1800" dirty="0"/>
          </a:p>
        </p:txBody>
      </p:sp>
      <p:pic>
        <p:nvPicPr>
          <p:cNvPr id="3074" name="Picture 2" descr="https://encrypted-tbn1.google.com/images?q=tbn:ANd9GcSmZHQ9usZZkxxcoLaqOHipvlhgHYEy5OnjvHz1EhLe9gUFjEfOQ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900" y="1600200"/>
            <a:ext cx="1790700" cy="2562226"/>
          </a:xfrm>
          <a:prstGeom prst="rect">
            <a:avLst/>
          </a:prstGeom>
          <a:ln>
            <a:solidFill>
              <a:srgbClr val="FF0000"/>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956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US" dirty="0" smtClean="0"/>
              <a:t>Introduction</a:t>
            </a:r>
          </a:p>
        </p:txBody>
      </p:sp>
      <p:sp>
        <p:nvSpPr>
          <p:cNvPr id="4100" name="Rectangle 7"/>
          <p:cNvSpPr>
            <a:spLocks noGrp="1" noChangeArrowheads="1"/>
          </p:cNvSpPr>
          <p:nvPr>
            <p:ph type="body" sz="half" idx="2"/>
          </p:nvPr>
        </p:nvSpPr>
        <p:spPr>
          <a:xfrm>
            <a:off x="228600" y="1752600"/>
            <a:ext cx="4038600" cy="4623816"/>
          </a:xfrm>
        </p:spPr>
        <p:txBody>
          <a:bodyPr/>
          <a:lstStyle/>
          <a:p>
            <a:pPr eaLnBrk="1" hangingPunct="1">
              <a:buFont typeface="Wingdings" pitchFamily="2" charset="2"/>
              <a:buNone/>
            </a:pPr>
            <a:r>
              <a:rPr lang="en-US" sz="2700" dirty="0" smtClean="0"/>
              <a:t>Joshua J. Miller</a:t>
            </a:r>
          </a:p>
          <a:p>
            <a:pPr eaLnBrk="1" hangingPunct="1"/>
            <a:r>
              <a:rPr lang="en-US" sz="1600" dirty="0" smtClean="0"/>
              <a:t>Electrical Engineer @ GDEB</a:t>
            </a:r>
          </a:p>
          <a:p>
            <a:pPr eaLnBrk="1" hangingPunct="1"/>
            <a:r>
              <a:rPr lang="en-US" sz="1600" dirty="0" smtClean="0"/>
              <a:t>B.S. Electrical Engineering –  Clarkson University 2010</a:t>
            </a:r>
          </a:p>
          <a:p>
            <a:pPr eaLnBrk="1" hangingPunct="1"/>
            <a:r>
              <a:rPr lang="en-US" sz="1600" dirty="0" smtClean="0"/>
              <a:t>Involved Since 2004 </a:t>
            </a:r>
          </a:p>
          <a:p>
            <a:pPr lvl="1" eaLnBrk="1" hangingPunct="1"/>
            <a:r>
              <a:rPr lang="en-US" sz="1400" b="1" dirty="0" smtClean="0"/>
              <a:t>2004-2010 FRC229</a:t>
            </a:r>
          </a:p>
          <a:p>
            <a:pPr lvl="1" eaLnBrk="1" hangingPunct="1"/>
            <a:r>
              <a:rPr lang="en-US" sz="1400" b="1" dirty="0" smtClean="0"/>
              <a:t>2011-current FRC2168</a:t>
            </a:r>
          </a:p>
          <a:p>
            <a:r>
              <a:rPr lang="en-US" sz="1600" dirty="0" smtClean="0"/>
              <a:t>Team Role: Lead Mentor / Driver Coach</a:t>
            </a:r>
          </a:p>
        </p:txBody>
      </p:sp>
    </p:spTree>
    <p:extLst>
      <p:ext uri="{BB962C8B-B14F-4D97-AF65-F5344CB8AC3E}">
        <p14:creationId xmlns:p14="http://schemas.microsoft.com/office/powerpoint/2010/main" val="1973833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Instill Team Fundamentals</a:t>
            </a:r>
            <a:endParaRPr lang="en-US" dirty="0"/>
          </a:p>
        </p:txBody>
      </p:sp>
      <p:sp>
        <p:nvSpPr>
          <p:cNvPr id="3" name="Content Placeholder 2"/>
          <p:cNvSpPr>
            <a:spLocks noGrp="1"/>
          </p:cNvSpPr>
          <p:nvPr>
            <p:ph idx="1"/>
          </p:nvPr>
        </p:nvSpPr>
        <p:spPr/>
        <p:txBody>
          <a:bodyPr>
            <a:normAutofit/>
          </a:bodyPr>
          <a:lstStyle/>
          <a:p>
            <a:r>
              <a:rPr lang="en-US" sz="1800" dirty="0" smtClean="0"/>
              <a:t>Perception can sometimes make or break your chances of</a:t>
            </a:r>
          </a:p>
          <a:p>
            <a:pPr marL="118872" indent="0">
              <a:buNone/>
            </a:pPr>
            <a:r>
              <a:rPr lang="en-US" sz="1800" dirty="0"/>
              <a:t> </a:t>
            </a:r>
            <a:r>
              <a:rPr lang="en-US" sz="1800" dirty="0" smtClean="0"/>
              <a:t>      success at competition. </a:t>
            </a:r>
          </a:p>
          <a:p>
            <a:endParaRPr lang="en-US" sz="1800" dirty="0"/>
          </a:p>
          <a:p>
            <a:r>
              <a:rPr lang="en-US" sz="1800" dirty="0"/>
              <a:t>A</a:t>
            </a:r>
            <a:r>
              <a:rPr lang="en-US" sz="1800" dirty="0" smtClean="0"/>
              <a:t>dditionally order, roles, and responsibilities always lead </a:t>
            </a:r>
          </a:p>
          <a:p>
            <a:pPr marL="118872" indent="0">
              <a:buNone/>
            </a:pPr>
            <a:r>
              <a:rPr lang="en-US" sz="1800" dirty="0"/>
              <a:t> </a:t>
            </a:r>
            <a:r>
              <a:rPr lang="en-US" sz="1800" dirty="0" smtClean="0"/>
              <a:t>      to better results and execution at practice and competition.</a:t>
            </a:r>
          </a:p>
          <a:p>
            <a:pPr marL="118872" indent="0">
              <a:buNone/>
            </a:pPr>
            <a:endParaRPr lang="en-US" sz="1800" dirty="0"/>
          </a:p>
          <a:p>
            <a:r>
              <a:rPr lang="en-US" sz="1800" dirty="0" smtClean="0"/>
              <a:t>At practice make sure your drive team is trained in their roles and responsibilities.</a:t>
            </a:r>
          </a:p>
          <a:p>
            <a:pPr lvl="1"/>
            <a:r>
              <a:rPr lang="en-US" sz="1400" dirty="0" smtClean="0"/>
              <a:t>Cart pushing and management.</a:t>
            </a:r>
          </a:p>
          <a:p>
            <a:pPr lvl="1"/>
            <a:r>
              <a:rPr lang="en-US" sz="1400" dirty="0" smtClean="0"/>
              <a:t>Driver station charging and setup.</a:t>
            </a:r>
          </a:p>
          <a:p>
            <a:pPr lvl="1"/>
            <a:r>
              <a:rPr lang="en-US" sz="1400" dirty="0" smtClean="0"/>
              <a:t>Robot on and off the field.</a:t>
            </a:r>
          </a:p>
          <a:p>
            <a:pPr lvl="1"/>
            <a:r>
              <a:rPr lang="en-US" sz="1400" dirty="0" smtClean="0"/>
              <a:t>Robot field set-up and game pieces</a:t>
            </a:r>
          </a:p>
          <a:p>
            <a:pPr lvl="1"/>
            <a:r>
              <a:rPr lang="en-US" sz="1400" dirty="0" smtClean="0"/>
              <a:t>Strategy discussions </a:t>
            </a:r>
          </a:p>
          <a:p>
            <a:endParaRPr lang="en-US" sz="1800" dirty="0" smtClean="0"/>
          </a:p>
          <a:p>
            <a:pPr marL="118872" indent="0">
              <a:buNone/>
            </a:pPr>
            <a:endParaRPr lang="en-US" sz="1800" dirty="0"/>
          </a:p>
          <a:p>
            <a:endParaRPr lang="en-US" sz="1800" dirty="0"/>
          </a:p>
        </p:txBody>
      </p:sp>
      <p:pic>
        <p:nvPicPr>
          <p:cNvPr id="4098" name="Picture 2" descr="https://encrypted-tbn1.google.com/images?q=tbn:ANd9GcSQepXbY1pznUaqJRbSAMIWUfR-d1yAKiuG6LLSmkxP5lkc_n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314" y="1600200"/>
            <a:ext cx="2248285" cy="1752600"/>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48199" y="3783449"/>
            <a:ext cx="4343399" cy="1169551"/>
          </a:xfrm>
          <a:prstGeom prst="rect">
            <a:avLst/>
          </a:prstGeom>
          <a:noFill/>
        </p:spPr>
        <p:txBody>
          <a:bodyPr wrap="square" rtlCol="0">
            <a:spAutoFit/>
          </a:bodyPr>
          <a:lstStyle/>
          <a:p>
            <a:pPr marL="742950" lvl="1" indent="-285750">
              <a:buFont typeface="Wingdings" pitchFamily="2" charset="2"/>
              <a:buChar char="§"/>
            </a:pPr>
            <a:r>
              <a:rPr lang="en-US" sz="1400" dirty="0"/>
              <a:t>Game execution</a:t>
            </a:r>
          </a:p>
          <a:p>
            <a:pPr marL="742950" lvl="1" indent="-285750">
              <a:buFont typeface="Wingdings" pitchFamily="2" charset="2"/>
              <a:buChar char="§"/>
            </a:pPr>
            <a:r>
              <a:rPr lang="en-US" sz="1400" dirty="0"/>
              <a:t>Safe handling of the robot. </a:t>
            </a:r>
          </a:p>
          <a:p>
            <a:pPr marL="742950" lvl="1" indent="-285750">
              <a:buFont typeface="Wingdings" pitchFamily="2" charset="2"/>
              <a:buChar char="§"/>
            </a:pPr>
            <a:r>
              <a:rPr lang="en-US" sz="1400" dirty="0"/>
              <a:t>Traffic flow at competition.</a:t>
            </a:r>
          </a:p>
          <a:p>
            <a:pPr marL="742950" lvl="1" indent="-285750">
              <a:buFont typeface="Wingdings" pitchFamily="2" charset="2"/>
              <a:buChar char="§"/>
            </a:pPr>
            <a:r>
              <a:rPr lang="en-US" sz="1400" dirty="0"/>
              <a:t>Interaction with alliance partners.</a:t>
            </a:r>
          </a:p>
          <a:p>
            <a:pPr marL="742950" lvl="1" indent="-285750">
              <a:buFont typeface="Wingdings" pitchFamily="2" charset="2"/>
              <a:buChar char="§"/>
            </a:pPr>
            <a:r>
              <a:rPr lang="en-US" sz="1400" dirty="0"/>
              <a:t>Interaction with referees and volunteers.</a:t>
            </a:r>
          </a:p>
        </p:txBody>
      </p:sp>
    </p:spTree>
    <p:extLst>
      <p:ext uri="{BB962C8B-B14F-4D97-AF65-F5344CB8AC3E}">
        <p14:creationId xmlns:p14="http://schemas.microsoft.com/office/powerpoint/2010/main" val="1112681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Instill Team Fundamentals</a:t>
            </a:r>
            <a:br>
              <a:rPr lang="en-US" dirty="0" smtClean="0"/>
            </a:br>
            <a:r>
              <a:rPr lang="en-US" dirty="0" smtClean="0"/>
              <a:t>cont’d…</a:t>
            </a:r>
            <a:endParaRPr lang="en-US" dirty="0"/>
          </a:p>
        </p:txBody>
      </p:sp>
      <p:sp>
        <p:nvSpPr>
          <p:cNvPr id="3" name="Content Placeholder 2"/>
          <p:cNvSpPr>
            <a:spLocks noGrp="1"/>
          </p:cNvSpPr>
          <p:nvPr>
            <p:ph idx="1"/>
          </p:nvPr>
        </p:nvSpPr>
        <p:spPr/>
        <p:txBody>
          <a:bodyPr>
            <a:normAutofit/>
          </a:bodyPr>
          <a:lstStyle/>
          <a:p>
            <a:pPr marL="285750" indent="-285750">
              <a:buFont typeface="Wingdings" pitchFamily="2" charset="2"/>
              <a:buChar char="§"/>
            </a:pPr>
            <a:r>
              <a:rPr lang="en-US" sz="1800" dirty="0" smtClean="0"/>
              <a:t>Eat </a:t>
            </a:r>
            <a:r>
              <a:rPr lang="en-US" sz="1800" dirty="0"/>
              <a:t>healthy at competition, the wrong foods and drink can keep you up all night or can make you drowsy and weighted down for the day.</a:t>
            </a:r>
          </a:p>
          <a:p>
            <a:pPr marL="285750" indent="-285750">
              <a:buFont typeface="Wingdings" pitchFamily="2" charset="2"/>
              <a:buChar char="§"/>
            </a:pPr>
            <a:endParaRPr lang="en-US" sz="1800" dirty="0"/>
          </a:p>
          <a:p>
            <a:pPr marL="285750" indent="-285750">
              <a:buFont typeface="Wingdings" pitchFamily="2" charset="2"/>
              <a:buChar char="§"/>
            </a:pPr>
            <a:r>
              <a:rPr lang="en-US" sz="1800" dirty="0"/>
              <a:t>Drink lots of water it helps keep you hydrated, but also keeps you refreshed and your mind less distracted.</a:t>
            </a:r>
          </a:p>
          <a:p>
            <a:pPr marL="285750" indent="-285750">
              <a:buFont typeface="Wingdings" pitchFamily="2" charset="2"/>
              <a:buChar char="§"/>
            </a:pPr>
            <a:endParaRPr lang="en-US" sz="1800" dirty="0"/>
          </a:p>
          <a:p>
            <a:pPr marL="285750" indent="-285750">
              <a:buFont typeface="Wingdings" pitchFamily="2" charset="2"/>
              <a:buChar char="§"/>
            </a:pPr>
            <a:r>
              <a:rPr lang="en-US" sz="1800" dirty="0"/>
              <a:t>Get proper </a:t>
            </a:r>
            <a:r>
              <a:rPr lang="en-US" sz="1800" dirty="0" smtClean="0"/>
              <a:t>rest, </a:t>
            </a:r>
            <a:r>
              <a:rPr lang="en-US" sz="1800" dirty="0"/>
              <a:t>the student drivers should be on a regulated early “in bed” </a:t>
            </a:r>
            <a:r>
              <a:rPr lang="en-US" sz="1800" dirty="0" smtClean="0"/>
              <a:t>schedule, exhaustion can settle in too early in the competition day.</a:t>
            </a:r>
            <a:endParaRPr lang="en-US" sz="1800" dirty="0"/>
          </a:p>
          <a:p>
            <a:pPr marL="285750" indent="-285750">
              <a:buFont typeface="Wingdings" pitchFamily="2" charset="2"/>
              <a:buChar char="§"/>
            </a:pPr>
            <a:endParaRPr lang="en-US" sz="1800" dirty="0"/>
          </a:p>
          <a:p>
            <a:pPr marL="285750" indent="-285750">
              <a:buFont typeface="Wingdings" pitchFamily="2" charset="2"/>
              <a:buChar char="§"/>
            </a:pPr>
            <a:r>
              <a:rPr lang="en-US" sz="1800" dirty="0" smtClean="0"/>
              <a:t>Run / Do Calisthenics / Lift, exercise </a:t>
            </a:r>
            <a:r>
              <a:rPr lang="en-US" sz="1800" dirty="0"/>
              <a:t>refreshes you in the morning, relieves frustration and tension in the nerves, invigorates you for the day. </a:t>
            </a:r>
          </a:p>
          <a:p>
            <a:pPr marL="118872" indent="0">
              <a:buNone/>
            </a:pPr>
            <a:endParaRPr lang="en-US" sz="1800" dirty="0"/>
          </a:p>
          <a:p>
            <a:endParaRPr lang="en-US" sz="1800" dirty="0"/>
          </a:p>
        </p:txBody>
      </p:sp>
      <p:pic>
        <p:nvPicPr>
          <p:cNvPr id="4100" name="Picture 4" descr="http://t0.gstatic.com/images?q=tbn:ANd9GcTId8vUiKfhWALolVSF2wzpMa73lbygQ7wh-SsDtyEByVWJSKHxo9FKgd7V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5946" y="4724400"/>
            <a:ext cx="1789454" cy="2011813"/>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0627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Instill Team Fundamentals</a:t>
            </a:r>
            <a:br>
              <a:rPr lang="en-US" dirty="0" smtClean="0"/>
            </a:br>
            <a:r>
              <a:rPr lang="en-US" dirty="0" smtClean="0"/>
              <a:t>cont’d…</a:t>
            </a:r>
            <a:endParaRPr lang="en-US" dirty="0"/>
          </a:p>
        </p:txBody>
      </p:sp>
      <p:sp>
        <p:nvSpPr>
          <p:cNvPr id="3" name="Content Placeholder 2"/>
          <p:cNvSpPr>
            <a:spLocks noGrp="1"/>
          </p:cNvSpPr>
          <p:nvPr>
            <p:ph idx="1"/>
          </p:nvPr>
        </p:nvSpPr>
        <p:spPr>
          <a:xfrm>
            <a:off x="381000" y="1752600"/>
            <a:ext cx="8229600" cy="4625609"/>
          </a:xfrm>
        </p:spPr>
        <p:txBody>
          <a:bodyPr>
            <a:normAutofit fontScale="92500" lnSpcReduction="10000"/>
          </a:bodyPr>
          <a:lstStyle/>
          <a:p>
            <a:r>
              <a:rPr lang="en-US" sz="2000" dirty="0" smtClean="0"/>
              <a:t>Establish your team core fundamentals and demand them from your drive team.</a:t>
            </a:r>
            <a:endParaRPr lang="en-US" sz="1800" dirty="0" smtClean="0"/>
          </a:p>
          <a:p>
            <a:pPr lvl="1"/>
            <a:r>
              <a:rPr lang="en-US" sz="1800" dirty="0" smtClean="0"/>
              <a:t>Confident but not cocky.</a:t>
            </a:r>
          </a:p>
          <a:p>
            <a:pPr lvl="1"/>
            <a:r>
              <a:rPr lang="en-US" sz="1800" dirty="0" smtClean="0"/>
              <a:t>Competitive but not viscous and destructive.</a:t>
            </a:r>
          </a:p>
          <a:p>
            <a:pPr lvl="1"/>
            <a:r>
              <a:rPr lang="en-US" sz="1800" dirty="0" smtClean="0"/>
              <a:t>Considerate and observant.</a:t>
            </a:r>
          </a:p>
          <a:p>
            <a:pPr lvl="1"/>
            <a:r>
              <a:rPr lang="en-US" sz="1800" dirty="0" smtClean="0"/>
              <a:t>Executes the strategy as agreed upon.</a:t>
            </a:r>
          </a:p>
          <a:p>
            <a:pPr lvl="1"/>
            <a:r>
              <a:rPr lang="en-US" sz="1800" dirty="0" smtClean="0"/>
              <a:t>Listens to instruction.</a:t>
            </a:r>
          </a:p>
          <a:p>
            <a:pPr lvl="1"/>
            <a:r>
              <a:rPr lang="en-US" sz="1800" dirty="0" smtClean="0"/>
              <a:t>Always looks to improve performance.</a:t>
            </a:r>
          </a:p>
          <a:p>
            <a:pPr lvl="1"/>
            <a:r>
              <a:rPr lang="en-US" sz="1800" dirty="0" smtClean="0"/>
              <a:t>Always builds up team members and encourages consistent effort.</a:t>
            </a:r>
          </a:p>
          <a:p>
            <a:pPr lvl="1"/>
            <a:r>
              <a:rPr lang="en-US" sz="1800" dirty="0" smtClean="0"/>
              <a:t>Sets an example and is the leader in crowd.</a:t>
            </a:r>
          </a:p>
          <a:p>
            <a:pPr lvl="1"/>
            <a:endParaRPr lang="en-US" sz="1400" dirty="0" smtClean="0"/>
          </a:p>
          <a:p>
            <a:r>
              <a:rPr lang="en-US" sz="2000" dirty="0" smtClean="0"/>
              <a:t>There are many creative ways to instill these fundamentals. </a:t>
            </a:r>
          </a:p>
          <a:p>
            <a:endParaRPr lang="en-US" sz="2000" dirty="0"/>
          </a:p>
          <a:p>
            <a:r>
              <a:rPr lang="en-US" sz="2000" dirty="0"/>
              <a:t>S</a:t>
            </a:r>
            <a:r>
              <a:rPr lang="en-US" sz="2000" dirty="0" smtClean="0"/>
              <a:t>et up special team building workshops for your drive team there are many cheap, effective activities that can be found on team and character building websites.</a:t>
            </a:r>
            <a:endParaRPr lang="en-US" sz="2000" dirty="0"/>
          </a:p>
          <a:p>
            <a:endParaRPr lang="en-US" sz="1800" dirty="0" smtClean="0"/>
          </a:p>
          <a:p>
            <a:pPr marL="118872" indent="0">
              <a:buNone/>
            </a:pPr>
            <a:endParaRPr lang="en-US" sz="1800" dirty="0"/>
          </a:p>
          <a:p>
            <a:endParaRPr lang="en-US" sz="1800" dirty="0"/>
          </a:p>
        </p:txBody>
      </p:sp>
      <p:pic>
        <p:nvPicPr>
          <p:cNvPr id="5122" name="Picture 2" descr="https://encrypted-tbn3.google.com/images?q=tbn:ANd9GcSKcYo9JfblWRJBsPLWH2jNPGH788uIY3rTTZ6l0iOgHAbUv3ci5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2209800"/>
            <a:ext cx="1676400" cy="2070847"/>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839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Prepare the mind</a:t>
            </a:r>
            <a:endParaRPr lang="en-US" dirty="0"/>
          </a:p>
        </p:txBody>
      </p:sp>
      <p:sp>
        <p:nvSpPr>
          <p:cNvPr id="3" name="Content Placeholder 2"/>
          <p:cNvSpPr>
            <a:spLocks noGrp="1"/>
          </p:cNvSpPr>
          <p:nvPr>
            <p:ph idx="1"/>
          </p:nvPr>
        </p:nvSpPr>
        <p:spPr>
          <a:xfrm>
            <a:off x="457200" y="1775191"/>
            <a:ext cx="8229600" cy="4854209"/>
          </a:xfrm>
        </p:spPr>
        <p:txBody>
          <a:bodyPr>
            <a:normAutofit fontScale="92500" lnSpcReduction="10000"/>
          </a:bodyPr>
          <a:lstStyle/>
          <a:p>
            <a:r>
              <a:rPr lang="en-US" sz="1600" dirty="0" smtClean="0"/>
              <a:t>The </a:t>
            </a:r>
            <a:r>
              <a:rPr lang="en-US" sz="1600" i="1" dirty="0" smtClean="0"/>
              <a:t>FIRST </a:t>
            </a:r>
            <a:r>
              <a:rPr lang="en-US" sz="1600" dirty="0" smtClean="0"/>
              <a:t>competition environment is stressful, loud, demanding,</a:t>
            </a:r>
          </a:p>
          <a:p>
            <a:pPr marL="118872" indent="0">
              <a:buNone/>
            </a:pPr>
            <a:r>
              <a:rPr lang="en-US" sz="1600" dirty="0"/>
              <a:t> </a:t>
            </a:r>
            <a:r>
              <a:rPr lang="en-US" sz="1600" dirty="0" smtClean="0"/>
              <a:t>        fast,</a:t>
            </a:r>
            <a:r>
              <a:rPr lang="en-US" sz="1600" dirty="0"/>
              <a:t> </a:t>
            </a:r>
            <a:r>
              <a:rPr lang="en-US" sz="1600" dirty="0" smtClean="0"/>
              <a:t>and extremely exciting.</a:t>
            </a:r>
          </a:p>
          <a:p>
            <a:endParaRPr lang="en-US" sz="1600" dirty="0"/>
          </a:p>
          <a:p>
            <a:r>
              <a:rPr lang="en-US" sz="1600" dirty="0" smtClean="0"/>
              <a:t>In addition, the team as a whole, has put their heart  and soul into a</a:t>
            </a:r>
          </a:p>
          <a:p>
            <a:pPr marL="118872" indent="0">
              <a:buNone/>
            </a:pPr>
            <a:r>
              <a:rPr lang="en-US" sz="1600" dirty="0"/>
              <a:t> </a:t>
            </a:r>
            <a:r>
              <a:rPr lang="en-US" sz="1600" dirty="0" smtClean="0"/>
              <a:t>       robot for six weeks. The satisfaction and reward is to see the robot</a:t>
            </a:r>
          </a:p>
          <a:p>
            <a:pPr marL="118872" indent="0">
              <a:buNone/>
            </a:pPr>
            <a:r>
              <a:rPr lang="en-US" sz="1600" dirty="0"/>
              <a:t> </a:t>
            </a:r>
            <a:r>
              <a:rPr lang="en-US" sz="1600" dirty="0" smtClean="0"/>
              <a:t>       perform competitively.</a:t>
            </a:r>
          </a:p>
          <a:p>
            <a:endParaRPr lang="en-US" sz="1600" dirty="0"/>
          </a:p>
          <a:p>
            <a:r>
              <a:rPr lang="en-US" sz="1600" dirty="0" smtClean="0"/>
              <a:t>No amount of physical skill, or repetitious training with the robot will fully </a:t>
            </a:r>
            <a:br>
              <a:rPr lang="en-US" sz="1600" dirty="0" smtClean="0"/>
            </a:br>
            <a:r>
              <a:rPr lang="en-US" sz="1600" dirty="0" smtClean="0"/>
              <a:t>mitigate the effects an unsettled mind can have on the student drive team members.</a:t>
            </a:r>
          </a:p>
          <a:p>
            <a:endParaRPr lang="en-US" sz="2000" dirty="0"/>
          </a:p>
          <a:p>
            <a:r>
              <a:rPr lang="en-US" sz="1600" dirty="0" smtClean="0"/>
              <a:t>#1 You must attempt to numb their mind to pressure:</a:t>
            </a:r>
          </a:p>
          <a:p>
            <a:pPr lvl="1"/>
            <a:r>
              <a:rPr lang="en-US" sz="1300" dirty="0" smtClean="0"/>
              <a:t>Put a large stop clock in their view / play loud music / set achievement goals so as to generate pressure.</a:t>
            </a:r>
          </a:p>
          <a:p>
            <a:pPr lvl="1"/>
            <a:r>
              <a:rPr lang="en-US" sz="1300" dirty="0" smtClean="0"/>
              <a:t>Put a second robot on the field that plays defense / stand behind them pressure them for quick, precise, execution.</a:t>
            </a:r>
          </a:p>
          <a:p>
            <a:pPr marL="457200" lvl="1" indent="0">
              <a:buNone/>
            </a:pPr>
            <a:endParaRPr lang="en-US" sz="1200" dirty="0" smtClean="0"/>
          </a:p>
          <a:p>
            <a:r>
              <a:rPr lang="en-US" sz="1600" dirty="0" smtClean="0"/>
              <a:t>#2 You must give them reasons to be confident:</a:t>
            </a:r>
          </a:p>
          <a:p>
            <a:pPr lvl="1"/>
            <a:r>
              <a:rPr lang="en-US" sz="1300" dirty="0" smtClean="0"/>
              <a:t>An effective, reliable, robot / training them to reach the robots top performance / always providing them with a constructive assessment of their performance in practice and after matches.</a:t>
            </a:r>
          </a:p>
          <a:p>
            <a:pPr lvl="1"/>
            <a:r>
              <a:rPr lang="en-US" sz="1300" dirty="0" smtClean="0"/>
              <a:t>Set their goals high but keep their expected results low, this alleviates the pressure and the goals become challenges instead of test.</a:t>
            </a:r>
          </a:p>
          <a:p>
            <a:pPr lvl="1"/>
            <a:r>
              <a:rPr lang="en-US" sz="1300" dirty="0" smtClean="0"/>
              <a:t>Your demeanor as a coach before the match, during the match, and your reaction to the results all effect your drive teams confidence and state of mind (Stay in control).</a:t>
            </a:r>
          </a:p>
          <a:p>
            <a:pPr lvl="1"/>
            <a:r>
              <a:rPr lang="en-US" sz="1300" dirty="0" smtClean="0"/>
              <a:t>The team (students &amp; mentors) must work to only provide support before and after matches, criticism or questioning the performance or decision of the drivers is solely the responsibility of the coach. </a:t>
            </a:r>
          </a:p>
          <a:p>
            <a:endParaRPr lang="en-US" sz="2000" dirty="0"/>
          </a:p>
          <a:p>
            <a:endParaRPr lang="en-US" sz="2000" dirty="0" smtClean="0"/>
          </a:p>
        </p:txBody>
      </p:sp>
      <p:pic>
        <p:nvPicPr>
          <p:cNvPr id="6146" name="Picture 2" descr="https://encrypted-tbn1.google.com/images?q=tbn:ANd9GcTh8vBxKqfbfUhPf_AsZ3elgluz7Q54XWo4_KvbGsbCiYsvq3Sn-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1676401"/>
            <a:ext cx="2209800" cy="1598758"/>
          </a:xfrm>
          <a:prstGeom prst="rect">
            <a:avLst/>
          </a:prstGeom>
          <a:ln>
            <a:solidFill>
              <a:schemeClr val="bg1">
                <a:lumMod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8868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Evaluating the Game</a:t>
            </a:r>
            <a:endParaRPr lang="en-US" sz="4000" dirty="0"/>
          </a:p>
        </p:txBody>
      </p:sp>
      <p:sp>
        <p:nvSpPr>
          <p:cNvPr id="3" name="Content Placeholder 2"/>
          <p:cNvSpPr>
            <a:spLocks noGrp="1"/>
          </p:cNvSpPr>
          <p:nvPr>
            <p:ph idx="1"/>
          </p:nvPr>
        </p:nvSpPr>
        <p:spPr>
          <a:xfrm>
            <a:off x="457200" y="1775191"/>
            <a:ext cx="8229600" cy="4930409"/>
          </a:xfrm>
        </p:spPr>
        <p:txBody>
          <a:bodyPr>
            <a:normAutofit/>
          </a:bodyPr>
          <a:lstStyle/>
          <a:p>
            <a:r>
              <a:rPr lang="en-US" sz="1800" dirty="0" smtClean="0"/>
              <a:t>Evaluate the game, understand all the rules, develop offensive strategy scenarios</a:t>
            </a:r>
            <a:r>
              <a:rPr lang="en-US" sz="1800" dirty="0"/>
              <a:t>,</a:t>
            </a:r>
            <a:r>
              <a:rPr lang="en-US" sz="1800" dirty="0" smtClean="0"/>
              <a:t> develop defensive strategy scenarios, develop the </a:t>
            </a:r>
          </a:p>
          <a:p>
            <a:pPr marL="118872" indent="0">
              <a:buNone/>
            </a:pPr>
            <a:r>
              <a:rPr lang="en-US" sz="1800" dirty="0"/>
              <a:t> </a:t>
            </a:r>
            <a:r>
              <a:rPr lang="en-US" sz="1800" dirty="0" smtClean="0"/>
              <a:t>      “what if” scenarios.</a:t>
            </a:r>
          </a:p>
          <a:p>
            <a:pPr marL="118872" indent="0">
              <a:buNone/>
            </a:pPr>
            <a:endParaRPr lang="en-US" sz="1800" dirty="0" smtClean="0"/>
          </a:p>
          <a:p>
            <a:r>
              <a:rPr lang="en-US" sz="1800" dirty="0" smtClean="0"/>
              <a:t>Educate your student drive team, there are no excuses or exceptions</a:t>
            </a:r>
          </a:p>
          <a:p>
            <a:pPr lvl="1"/>
            <a:r>
              <a:rPr lang="en-US" sz="1400" b="1" dirty="0" smtClean="0"/>
              <a:t>K</a:t>
            </a:r>
            <a:r>
              <a:rPr lang="en-US" sz="1400" dirty="0" smtClean="0"/>
              <a:t>now the rules.</a:t>
            </a:r>
          </a:p>
          <a:p>
            <a:pPr lvl="1"/>
            <a:r>
              <a:rPr lang="en-US" sz="1400" b="1" dirty="0" smtClean="0"/>
              <a:t>K</a:t>
            </a:r>
            <a:r>
              <a:rPr lang="en-US" sz="1400" dirty="0" smtClean="0"/>
              <a:t>now the game and your robots ability in it.</a:t>
            </a:r>
          </a:p>
          <a:p>
            <a:pPr lvl="1"/>
            <a:r>
              <a:rPr lang="en-US" sz="1400" b="1" dirty="0" smtClean="0"/>
              <a:t>K</a:t>
            </a:r>
            <a:r>
              <a:rPr lang="en-US" sz="1400" dirty="0" smtClean="0"/>
              <a:t>now your role. </a:t>
            </a:r>
            <a:endParaRPr lang="en-US" sz="1400" dirty="0"/>
          </a:p>
          <a:p>
            <a:pPr lvl="1"/>
            <a:endParaRPr lang="en-US" sz="1800" dirty="0"/>
          </a:p>
          <a:p>
            <a:r>
              <a:rPr lang="en-US" sz="1800" dirty="0" smtClean="0"/>
              <a:t>The game must not only be evaluated for strategy, but also for routine motions, interaction points, jamming points, progressions, etc.</a:t>
            </a:r>
          </a:p>
          <a:p>
            <a:endParaRPr lang="en-US" sz="1800" dirty="0" smtClean="0"/>
          </a:p>
          <a:p>
            <a:r>
              <a:rPr lang="en-US" sz="1800" dirty="0" smtClean="0"/>
              <a:t>Identify the places where scoring, game piece acquisition, end game position etc. all have standard paths of travel and motions required by the robot.</a:t>
            </a:r>
          </a:p>
          <a:p>
            <a:endParaRPr lang="en-US" sz="1800" dirty="0" smtClean="0"/>
          </a:p>
          <a:p>
            <a:r>
              <a:rPr lang="en-US" sz="1800" dirty="0" smtClean="0"/>
              <a:t>From here develop “progressions” --- mnemonic  actions taken by the driver to produce a repeated set of motions and actions from the robot.</a:t>
            </a:r>
          </a:p>
          <a:p>
            <a:endParaRPr lang="en-US" sz="1800" dirty="0"/>
          </a:p>
          <a:p>
            <a:endParaRPr lang="en-US" sz="1800" dirty="0"/>
          </a:p>
        </p:txBody>
      </p:sp>
      <p:pic>
        <p:nvPicPr>
          <p:cNvPr id="7170" name="Picture 2" descr="https://encrypted-tbn2.google.com/images?q=tbn:ANd9GcSIaarHvUcXYpCyWMufW2OoFH0E0LHvrEerjcMVdi44q60gWf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2561034"/>
            <a:ext cx="1524000" cy="1172766"/>
          </a:xfrm>
          <a:prstGeom prst="rect">
            <a:avLst/>
          </a:prstGeom>
          <a:ln>
            <a:solidFill>
              <a:schemeClr val="accent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20483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Establish Progressions</a:t>
            </a:r>
            <a:endParaRPr lang="en-US" dirty="0"/>
          </a:p>
        </p:txBody>
      </p:sp>
      <p:sp>
        <p:nvSpPr>
          <p:cNvPr id="4" name="Content Placeholder 3"/>
          <p:cNvSpPr>
            <a:spLocks noGrp="1"/>
          </p:cNvSpPr>
          <p:nvPr>
            <p:ph sz="half" idx="1"/>
          </p:nvPr>
        </p:nvSpPr>
        <p:spPr>
          <a:xfrm>
            <a:off x="304800" y="1773936"/>
            <a:ext cx="3810000" cy="5007864"/>
          </a:xfrm>
        </p:spPr>
        <p:txBody>
          <a:bodyPr>
            <a:normAutofit fontScale="92500"/>
          </a:bodyPr>
          <a:lstStyle/>
          <a:p>
            <a:r>
              <a:rPr lang="en-US" sz="1600" dirty="0" smtClean="0"/>
              <a:t>Drivers score in left hoop, robot hopper is empty, shifters are in low gear</a:t>
            </a:r>
          </a:p>
          <a:p>
            <a:endParaRPr lang="en-US" sz="1800" dirty="0"/>
          </a:p>
          <a:p>
            <a:r>
              <a:rPr lang="en-US" sz="1600" dirty="0" smtClean="0"/>
              <a:t>P #1 </a:t>
            </a:r>
            <a:endParaRPr lang="en-US" sz="1600" dirty="0"/>
          </a:p>
          <a:p>
            <a:pPr lvl="1"/>
            <a:r>
              <a:rPr lang="en-US" sz="1400" dirty="0" smtClean="0"/>
              <a:t>Base Driver: “Semi – S” out of scoring position, drive straight to ball 1.</a:t>
            </a:r>
          </a:p>
          <a:p>
            <a:pPr lvl="1"/>
            <a:r>
              <a:rPr lang="en-US" sz="1400" dirty="0" smtClean="0"/>
              <a:t>Operator: Open hopper gate, momentary collect for ball 1. (audible ball is in the hopper)</a:t>
            </a:r>
          </a:p>
          <a:p>
            <a:r>
              <a:rPr lang="en-US" sz="1600" dirty="0" smtClean="0"/>
              <a:t>P #2 </a:t>
            </a:r>
          </a:p>
          <a:p>
            <a:pPr lvl="1"/>
            <a:r>
              <a:rPr lang="en-US" sz="1400" dirty="0"/>
              <a:t>Base Driver: “Semi – S” out of </a:t>
            </a:r>
            <a:r>
              <a:rPr lang="en-US" sz="1400" dirty="0" smtClean="0"/>
              <a:t>collect position</a:t>
            </a:r>
            <a:r>
              <a:rPr lang="en-US" sz="1400" dirty="0"/>
              <a:t>, drive straight to ball </a:t>
            </a:r>
            <a:r>
              <a:rPr lang="en-US" sz="1400" dirty="0" smtClean="0"/>
              <a:t>2.</a:t>
            </a:r>
            <a:endParaRPr lang="en-US" sz="1400" dirty="0"/>
          </a:p>
          <a:p>
            <a:pPr lvl="1"/>
            <a:r>
              <a:rPr lang="en-US" sz="1400" dirty="0"/>
              <a:t>Operator</a:t>
            </a:r>
            <a:r>
              <a:rPr lang="en-US" sz="1400" dirty="0" smtClean="0"/>
              <a:t>: Momentary </a:t>
            </a:r>
            <a:r>
              <a:rPr lang="en-US" sz="1400" dirty="0"/>
              <a:t>collect for ball </a:t>
            </a:r>
            <a:r>
              <a:rPr lang="en-US" sz="1400" dirty="0" smtClean="0"/>
              <a:t>2. </a:t>
            </a:r>
            <a:r>
              <a:rPr lang="en-US" sz="1400" dirty="0"/>
              <a:t>(audible ball is in the hopper</a:t>
            </a:r>
            <a:r>
              <a:rPr lang="en-US" sz="1400" dirty="0" smtClean="0"/>
              <a:t>)</a:t>
            </a:r>
          </a:p>
          <a:p>
            <a:r>
              <a:rPr lang="en-US" sz="1600" dirty="0" smtClean="0"/>
              <a:t>P#3</a:t>
            </a:r>
          </a:p>
          <a:p>
            <a:pPr lvl="1"/>
            <a:r>
              <a:rPr lang="en-US" sz="1400" dirty="0" smtClean="0"/>
              <a:t>Base Driver: “Arc- Semi - S” out of scoring collect position, drive straight to ball 3.</a:t>
            </a:r>
            <a:endParaRPr lang="en-US" sz="1400" dirty="0"/>
          </a:p>
          <a:p>
            <a:pPr lvl="1"/>
            <a:r>
              <a:rPr lang="en-US" sz="1400" dirty="0"/>
              <a:t>Operator: M</a:t>
            </a:r>
            <a:r>
              <a:rPr lang="en-US" sz="1400" dirty="0" smtClean="0"/>
              <a:t>omentary </a:t>
            </a:r>
            <a:r>
              <a:rPr lang="en-US" sz="1400" dirty="0"/>
              <a:t>collect for ball </a:t>
            </a:r>
            <a:r>
              <a:rPr lang="en-US" sz="1400" dirty="0" smtClean="0"/>
              <a:t>3. </a:t>
            </a:r>
            <a:r>
              <a:rPr lang="en-US" sz="1400" dirty="0"/>
              <a:t>(audible ball is in the hopper</a:t>
            </a:r>
            <a:r>
              <a:rPr lang="en-US" sz="1400" dirty="0" smtClean="0"/>
              <a:t>) close hopper (audible ready to score) (base driver </a:t>
            </a:r>
            <a:r>
              <a:rPr lang="en-US" sz="1400" dirty="0" err="1" smtClean="0"/>
              <a:t>audibles</a:t>
            </a:r>
            <a:r>
              <a:rPr lang="en-US" sz="1400" dirty="0" smtClean="0"/>
              <a:t> “ready”) spin up shooter for 3 pt. side shot.</a:t>
            </a:r>
            <a:endParaRPr lang="en-US" sz="1400" dirty="0"/>
          </a:p>
          <a:p>
            <a:pPr lvl="1"/>
            <a:endParaRPr lang="en-US" sz="1400" dirty="0"/>
          </a:p>
          <a:p>
            <a:pPr lvl="1"/>
            <a:endParaRPr lang="en-US" sz="1400" dirty="0"/>
          </a:p>
          <a:p>
            <a:pPr lvl="1"/>
            <a:endParaRPr lang="en-US" sz="1400" dirty="0"/>
          </a:p>
        </p:txBody>
      </p:sp>
      <p:sp>
        <p:nvSpPr>
          <p:cNvPr id="6" name="Rectangle 5"/>
          <p:cNvSpPr/>
          <p:nvPr/>
        </p:nvSpPr>
        <p:spPr>
          <a:xfrm>
            <a:off x="4495800" y="1981200"/>
            <a:ext cx="3276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953000" y="2152650"/>
            <a:ext cx="457200" cy="457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143500" y="2000250"/>
            <a:ext cx="45719" cy="152400"/>
          </a:xfrm>
          <a:prstGeom prst="rect">
            <a:avLst/>
          </a:prstGeom>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p:cNvCxnSpPr>
            <a:stCxn id="9" idx="1"/>
            <a:endCxn id="9" idx="5"/>
          </p:cNvCxnSpPr>
          <p:nvPr/>
        </p:nvCxnSpPr>
        <p:spPr>
          <a:xfrm>
            <a:off x="5019955" y="2219605"/>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9" idx="7"/>
            <a:endCxn id="9" idx="3"/>
          </p:cNvCxnSpPr>
          <p:nvPr/>
        </p:nvCxnSpPr>
        <p:spPr>
          <a:xfrm flipH="1">
            <a:off x="5019955" y="2219605"/>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2"/>
            <a:endCxn id="9" idx="6"/>
          </p:cNvCxnSpPr>
          <p:nvPr/>
        </p:nvCxnSpPr>
        <p:spPr>
          <a:xfrm>
            <a:off x="4953000" y="2381250"/>
            <a:ext cx="457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9" idx="4"/>
          </p:cNvCxnSpPr>
          <p:nvPr/>
        </p:nvCxnSpPr>
        <p:spPr>
          <a:xfrm>
            <a:off x="5166360" y="2152650"/>
            <a:ext cx="15240" cy="457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5105400" y="2305050"/>
            <a:ext cx="152400" cy="1524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p:nvSpPr>
        <p:spPr>
          <a:xfrm>
            <a:off x="5962650" y="2161895"/>
            <a:ext cx="457200" cy="457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6153150" y="2009495"/>
            <a:ext cx="45719" cy="152400"/>
          </a:xfrm>
          <a:prstGeom prst="rect">
            <a:avLst/>
          </a:prstGeom>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 name="Straight Connector 24"/>
          <p:cNvCxnSpPr>
            <a:stCxn id="23" idx="1"/>
            <a:endCxn id="23" idx="5"/>
          </p:cNvCxnSpPr>
          <p:nvPr/>
        </p:nvCxnSpPr>
        <p:spPr>
          <a:xfrm>
            <a:off x="6029605" y="2228850"/>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3" idx="7"/>
            <a:endCxn id="23" idx="3"/>
          </p:cNvCxnSpPr>
          <p:nvPr/>
        </p:nvCxnSpPr>
        <p:spPr>
          <a:xfrm flipH="1">
            <a:off x="6029605" y="2228850"/>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3" idx="2"/>
            <a:endCxn id="23" idx="6"/>
          </p:cNvCxnSpPr>
          <p:nvPr/>
        </p:nvCxnSpPr>
        <p:spPr>
          <a:xfrm>
            <a:off x="5962650" y="2390495"/>
            <a:ext cx="457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4" idx="2"/>
            <a:endCxn id="23" idx="4"/>
          </p:cNvCxnSpPr>
          <p:nvPr/>
        </p:nvCxnSpPr>
        <p:spPr>
          <a:xfrm>
            <a:off x="6176010" y="2161895"/>
            <a:ext cx="15240" cy="457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6115050" y="2314295"/>
            <a:ext cx="152400" cy="1524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p:cNvSpPr/>
          <p:nvPr/>
        </p:nvSpPr>
        <p:spPr>
          <a:xfrm>
            <a:off x="6934200" y="2143405"/>
            <a:ext cx="457200" cy="457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7124700" y="1991005"/>
            <a:ext cx="45719" cy="152400"/>
          </a:xfrm>
          <a:prstGeom prst="rect">
            <a:avLst/>
          </a:prstGeom>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p:cNvCxnSpPr>
            <a:stCxn id="30" idx="1"/>
            <a:endCxn id="30" idx="5"/>
          </p:cNvCxnSpPr>
          <p:nvPr/>
        </p:nvCxnSpPr>
        <p:spPr>
          <a:xfrm>
            <a:off x="7001155" y="2210360"/>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30" idx="7"/>
            <a:endCxn id="30" idx="3"/>
          </p:cNvCxnSpPr>
          <p:nvPr/>
        </p:nvCxnSpPr>
        <p:spPr>
          <a:xfrm flipH="1">
            <a:off x="7001155" y="2210360"/>
            <a:ext cx="323290" cy="3232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2"/>
            <a:endCxn id="30" idx="6"/>
          </p:cNvCxnSpPr>
          <p:nvPr/>
        </p:nvCxnSpPr>
        <p:spPr>
          <a:xfrm>
            <a:off x="6934200" y="2372005"/>
            <a:ext cx="457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31" idx="2"/>
            <a:endCxn id="30" idx="4"/>
          </p:cNvCxnSpPr>
          <p:nvPr/>
        </p:nvCxnSpPr>
        <p:spPr>
          <a:xfrm>
            <a:off x="7147560" y="2143405"/>
            <a:ext cx="15240" cy="457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7086600" y="2295805"/>
            <a:ext cx="152400" cy="152400"/>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7848600" y="2276195"/>
            <a:ext cx="228600" cy="2286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6069330" y="2819400"/>
            <a:ext cx="228600" cy="2286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a:off x="7095845" y="2819400"/>
            <a:ext cx="228600" cy="2286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Up Arrow 40"/>
          <p:cNvSpPr/>
          <p:nvPr/>
        </p:nvSpPr>
        <p:spPr>
          <a:xfrm>
            <a:off x="6099810" y="3200400"/>
            <a:ext cx="19812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Freeform 49"/>
          <p:cNvSpPr/>
          <p:nvPr/>
        </p:nvSpPr>
        <p:spPr>
          <a:xfrm>
            <a:off x="6416040" y="3268980"/>
            <a:ext cx="884664" cy="1714500"/>
          </a:xfrm>
          <a:custGeom>
            <a:avLst/>
            <a:gdLst>
              <a:gd name="connsiteX0" fmla="*/ 0 w 884664"/>
              <a:gd name="connsiteY0" fmla="*/ 0 h 1714500"/>
              <a:gd name="connsiteX1" fmla="*/ 7620 w 884664"/>
              <a:gd name="connsiteY1" fmla="*/ 83820 h 1714500"/>
              <a:gd name="connsiteX2" fmla="*/ 15240 w 884664"/>
              <a:gd name="connsiteY2" fmla="*/ 274320 h 1714500"/>
              <a:gd name="connsiteX3" fmla="*/ 30480 w 884664"/>
              <a:gd name="connsiteY3" fmla="*/ 358140 h 1714500"/>
              <a:gd name="connsiteX4" fmla="*/ 60960 w 884664"/>
              <a:gd name="connsiteY4" fmla="*/ 403860 h 1714500"/>
              <a:gd name="connsiteX5" fmla="*/ 99060 w 884664"/>
              <a:gd name="connsiteY5" fmla="*/ 449580 h 1714500"/>
              <a:gd name="connsiteX6" fmla="*/ 121920 w 884664"/>
              <a:gd name="connsiteY6" fmla="*/ 464820 h 1714500"/>
              <a:gd name="connsiteX7" fmla="*/ 129540 w 884664"/>
              <a:gd name="connsiteY7" fmla="*/ 487680 h 1714500"/>
              <a:gd name="connsiteX8" fmla="*/ 152400 w 884664"/>
              <a:gd name="connsiteY8" fmla="*/ 495300 h 1714500"/>
              <a:gd name="connsiteX9" fmla="*/ 205740 w 884664"/>
              <a:gd name="connsiteY9" fmla="*/ 525780 h 1714500"/>
              <a:gd name="connsiteX10" fmla="*/ 228600 w 884664"/>
              <a:gd name="connsiteY10" fmla="*/ 533400 h 1714500"/>
              <a:gd name="connsiteX11" fmla="*/ 251460 w 884664"/>
              <a:gd name="connsiteY11" fmla="*/ 556260 h 1714500"/>
              <a:gd name="connsiteX12" fmla="*/ 274320 w 884664"/>
              <a:gd name="connsiteY12" fmla="*/ 571500 h 1714500"/>
              <a:gd name="connsiteX13" fmla="*/ 289560 w 884664"/>
              <a:gd name="connsiteY13" fmla="*/ 594360 h 1714500"/>
              <a:gd name="connsiteX14" fmla="*/ 312420 w 884664"/>
              <a:gd name="connsiteY14" fmla="*/ 601980 h 1714500"/>
              <a:gd name="connsiteX15" fmla="*/ 335280 w 884664"/>
              <a:gd name="connsiteY15" fmla="*/ 617220 h 1714500"/>
              <a:gd name="connsiteX16" fmla="*/ 381000 w 884664"/>
              <a:gd name="connsiteY16" fmla="*/ 632460 h 1714500"/>
              <a:gd name="connsiteX17" fmla="*/ 403860 w 884664"/>
              <a:gd name="connsiteY17" fmla="*/ 655320 h 1714500"/>
              <a:gd name="connsiteX18" fmla="*/ 441960 w 884664"/>
              <a:gd name="connsiteY18" fmla="*/ 662940 h 1714500"/>
              <a:gd name="connsiteX19" fmla="*/ 487680 w 884664"/>
              <a:gd name="connsiteY19" fmla="*/ 678180 h 1714500"/>
              <a:gd name="connsiteX20" fmla="*/ 556260 w 884664"/>
              <a:gd name="connsiteY20" fmla="*/ 701040 h 1714500"/>
              <a:gd name="connsiteX21" fmla="*/ 579120 w 884664"/>
              <a:gd name="connsiteY21" fmla="*/ 708660 h 1714500"/>
              <a:gd name="connsiteX22" fmla="*/ 624840 w 884664"/>
              <a:gd name="connsiteY22" fmla="*/ 731520 h 1714500"/>
              <a:gd name="connsiteX23" fmla="*/ 647700 w 884664"/>
              <a:gd name="connsiteY23" fmla="*/ 746760 h 1714500"/>
              <a:gd name="connsiteX24" fmla="*/ 670560 w 884664"/>
              <a:gd name="connsiteY24" fmla="*/ 754380 h 1714500"/>
              <a:gd name="connsiteX25" fmla="*/ 716280 w 884664"/>
              <a:gd name="connsiteY25" fmla="*/ 777240 h 1714500"/>
              <a:gd name="connsiteX26" fmla="*/ 739140 w 884664"/>
              <a:gd name="connsiteY26" fmla="*/ 800100 h 1714500"/>
              <a:gd name="connsiteX27" fmla="*/ 762000 w 884664"/>
              <a:gd name="connsiteY27" fmla="*/ 815340 h 1714500"/>
              <a:gd name="connsiteX28" fmla="*/ 792480 w 884664"/>
              <a:gd name="connsiteY28" fmla="*/ 861060 h 1714500"/>
              <a:gd name="connsiteX29" fmla="*/ 807720 w 884664"/>
              <a:gd name="connsiteY29" fmla="*/ 883920 h 1714500"/>
              <a:gd name="connsiteX30" fmla="*/ 815340 w 884664"/>
              <a:gd name="connsiteY30" fmla="*/ 906780 h 1714500"/>
              <a:gd name="connsiteX31" fmla="*/ 838200 w 884664"/>
              <a:gd name="connsiteY31" fmla="*/ 952500 h 1714500"/>
              <a:gd name="connsiteX32" fmla="*/ 845820 w 884664"/>
              <a:gd name="connsiteY32" fmla="*/ 1028700 h 1714500"/>
              <a:gd name="connsiteX33" fmla="*/ 853440 w 884664"/>
              <a:gd name="connsiteY33" fmla="*/ 1074420 h 1714500"/>
              <a:gd name="connsiteX34" fmla="*/ 868680 w 884664"/>
              <a:gd name="connsiteY34" fmla="*/ 1181100 h 1714500"/>
              <a:gd name="connsiteX35" fmla="*/ 876300 w 884664"/>
              <a:gd name="connsiteY35" fmla="*/ 1333500 h 1714500"/>
              <a:gd name="connsiteX36" fmla="*/ 883920 w 884664"/>
              <a:gd name="connsiteY36" fmla="*/ 1463040 h 1714500"/>
              <a:gd name="connsiteX37" fmla="*/ 883920 w 884664"/>
              <a:gd name="connsiteY37"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84664" h="1714500">
                <a:moveTo>
                  <a:pt x="0" y="0"/>
                </a:moveTo>
                <a:cubicBezTo>
                  <a:pt x="2540" y="27940"/>
                  <a:pt x="6064" y="55808"/>
                  <a:pt x="7620" y="83820"/>
                </a:cubicBezTo>
                <a:cubicBezTo>
                  <a:pt x="11145" y="147273"/>
                  <a:pt x="11148" y="210901"/>
                  <a:pt x="15240" y="274320"/>
                </a:cubicBezTo>
                <a:cubicBezTo>
                  <a:pt x="15351" y="276038"/>
                  <a:pt x="27910" y="352485"/>
                  <a:pt x="30480" y="358140"/>
                </a:cubicBezTo>
                <a:cubicBezTo>
                  <a:pt x="38059" y="374814"/>
                  <a:pt x="50800" y="388620"/>
                  <a:pt x="60960" y="403860"/>
                </a:cubicBezTo>
                <a:cubicBezTo>
                  <a:pt x="75945" y="426337"/>
                  <a:pt x="77058" y="431245"/>
                  <a:pt x="99060" y="449580"/>
                </a:cubicBezTo>
                <a:cubicBezTo>
                  <a:pt x="106095" y="455443"/>
                  <a:pt x="114300" y="459740"/>
                  <a:pt x="121920" y="464820"/>
                </a:cubicBezTo>
                <a:cubicBezTo>
                  <a:pt x="124460" y="472440"/>
                  <a:pt x="123860" y="482000"/>
                  <a:pt x="129540" y="487680"/>
                </a:cubicBezTo>
                <a:cubicBezTo>
                  <a:pt x="135220" y="493360"/>
                  <a:pt x="145017" y="492136"/>
                  <a:pt x="152400" y="495300"/>
                </a:cubicBezTo>
                <a:cubicBezTo>
                  <a:pt x="245914" y="535377"/>
                  <a:pt x="129213" y="487516"/>
                  <a:pt x="205740" y="525780"/>
                </a:cubicBezTo>
                <a:cubicBezTo>
                  <a:pt x="212924" y="529372"/>
                  <a:pt x="220980" y="530860"/>
                  <a:pt x="228600" y="533400"/>
                </a:cubicBezTo>
                <a:cubicBezTo>
                  <a:pt x="236220" y="541020"/>
                  <a:pt x="243181" y="549361"/>
                  <a:pt x="251460" y="556260"/>
                </a:cubicBezTo>
                <a:cubicBezTo>
                  <a:pt x="258495" y="562123"/>
                  <a:pt x="267844" y="565024"/>
                  <a:pt x="274320" y="571500"/>
                </a:cubicBezTo>
                <a:cubicBezTo>
                  <a:pt x="280796" y="577976"/>
                  <a:pt x="282409" y="588639"/>
                  <a:pt x="289560" y="594360"/>
                </a:cubicBezTo>
                <a:cubicBezTo>
                  <a:pt x="295832" y="599378"/>
                  <a:pt x="305236" y="598388"/>
                  <a:pt x="312420" y="601980"/>
                </a:cubicBezTo>
                <a:cubicBezTo>
                  <a:pt x="320611" y="606076"/>
                  <a:pt x="326911" y="613501"/>
                  <a:pt x="335280" y="617220"/>
                </a:cubicBezTo>
                <a:cubicBezTo>
                  <a:pt x="349960" y="623744"/>
                  <a:pt x="381000" y="632460"/>
                  <a:pt x="381000" y="632460"/>
                </a:cubicBezTo>
                <a:cubicBezTo>
                  <a:pt x="388620" y="640080"/>
                  <a:pt x="394221" y="650501"/>
                  <a:pt x="403860" y="655320"/>
                </a:cubicBezTo>
                <a:cubicBezTo>
                  <a:pt x="415444" y="661112"/>
                  <a:pt x="429465" y="659532"/>
                  <a:pt x="441960" y="662940"/>
                </a:cubicBezTo>
                <a:cubicBezTo>
                  <a:pt x="457458" y="667167"/>
                  <a:pt x="472440" y="673100"/>
                  <a:pt x="487680" y="678180"/>
                </a:cubicBezTo>
                <a:lnTo>
                  <a:pt x="556260" y="701040"/>
                </a:lnTo>
                <a:cubicBezTo>
                  <a:pt x="563880" y="703580"/>
                  <a:pt x="572437" y="704205"/>
                  <a:pt x="579120" y="708660"/>
                </a:cubicBezTo>
                <a:cubicBezTo>
                  <a:pt x="644634" y="752336"/>
                  <a:pt x="561744" y="699972"/>
                  <a:pt x="624840" y="731520"/>
                </a:cubicBezTo>
                <a:cubicBezTo>
                  <a:pt x="633031" y="735616"/>
                  <a:pt x="639509" y="742664"/>
                  <a:pt x="647700" y="746760"/>
                </a:cubicBezTo>
                <a:cubicBezTo>
                  <a:pt x="654884" y="750352"/>
                  <a:pt x="663376" y="750788"/>
                  <a:pt x="670560" y="754380"/>
                </a:cubicBezTo>
                <a:cubicBezTo>
                  <a:pt x="729646" y="783923"/>
                  <a:pt x="658821" y="758087"/>
                  <a:pt x="716280" y="777240"/>
                </a:cubicBezTo>
                <a:cubicBezTo>
                  <a:pt x="723900" y="784860"/>
                  <a:pt x="730861" y="793201"/>
                  <a:pt x="739140" y="800100"/>
                </a:cubicBezTo>
                <a:cubicBezTo>
                  <a:pt x="746175" y="805963"/>
                  <a:pt x="755969" y="808448"/>
                  <a:pt x="762000" y="815340"/>
                </a:cubicBezTo>
                <a:cubicBezTo>
                  <a:pt x="774061" y="829124"/>
                  <a:pt x="782320" y="845820"/>
                  <a:pt x="792480" y="861060"/>
                </a:cubicBezTo>
                <a:cubicBezTo>
                  <a:pt x="797560" y="868680"/>
                  <a:pt x="804824" y="875232"/>
                  <a:pt x="807720" y="883920"/>
                </a:cubicBezTo>
                <a:cubicBezTo>
                  <a:pt x="810260" y="891540"/>
                  <a:pt x="811748" y="899596"/>
                  <a:pt x="815340" y="906780"/>
                </a:cubicBezTo>
                <a:cubicBezTo>
                  <a:pt x="844883" y="965866"/>
                  <a:pt x="819047" y="895041"/>
                  <a:pt x="838200" y="952500"/>
                </a:cubicBezTo>
                <a:cubicBezTo>
                  <a:pt x="840740" y="977900"/>
                  <a:pt x="842654" y="1003370"/>
                  <a:pt x="845820" y="1028700"/>
                </a:cubicBezTo>
                <a:cubicBezTo>
                  <a:pt x="847736" y="1044031"/>
                  <a:pt x="851635" y="1059076"/>
                  <a:pt x="853440" y="1074420"/>
                </a:cubicBezTo>
                <a:cubicBezTo>
                  <a:pt x="865581" y="1177622"/>
                  <a:pt x="851102" y="1128366"/>
                  <a:pt x="868680" y="1181100"/>
                </a:cubicBezTo>
                <a:cubicBezTo>
                  <a:pt x="871220" y="1231900"/>
                  <a:pt x="873555" y="1282711"/>
                  <a:pt x="876300" y="1333500"/>
                </a:cubicBezTo>
                <a:cubicBezTo>
                  <a:pt x="878635" y="1376692"/>
                  <a:pt x="883055" y="1419794"/>
                  <a:pt x="883920" y="1463040"/>
                </a:cubicBezTo>
                <a:cubicBezTo>
                  <a:pt x="885596" y="1546843"/>
                  <a:pt x="883920" y="1630680"/>
                  <a:pt x="883920" y="1714500"/>
                </a:cubicBezTo>
              </a:path>
            </a:pathLst>
          </a:custGeom>
          <a:no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Up Arrow 50"/>
          <p:cNvSpPr/>
          <p:nvPr/>
        </p:nvSpPr>
        <p:spPr>
          <a:xfrm>
            <a:off x="7114014" y="3200400"/>
            <a:ext cx="19812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51"/>
          <p:cNvSpPr/>
          <p:nvPr/>
        </p:nvSpPr>
        <p:spPr>
          <a:xfrm>
            <a:off x="7437120" y="2381250"/>
            <a:ext cx="1630680" cy="1611630"/>
          </a:xfrm>
          <a:custGeom>
            <a:avLst/>
            <a:gdLst>
              <a:gd name="connsiteX0" fmla="*/ 0 w 1737360"/>
              <a:gd name="connsiteY0" fmla="*/ 999160 h 1738300"/>
              <a:gd name="connsiteX1" fmla="*/ 15240 w 1737360"/>
              <a:gd name="connsiteY1" fmla="*/ 1121080 h 1738300"/>
              <a:gd name="connsiteX2" fmla="*/ 30480 w 1737360"/>
              <a:gd name="connsiteY2" fmla="*/ 1197280 h 1738300"/>
              <a:gd name="connsiteX3" fmla="*/ 38100 w 1737360"/>
              <a:gd name="connsiteY3" fmla="*/ 1235380 h 1738300"/>
              <a:gd name="connsiteX4" fmla="*/ 45720 w 1737360"/>
              <a:gd name="connsiteY4" fmla="*/ 1281100 h 1738300"/>
              <a:gd name="connsiteX5" fmla="*/ 53340 w 1737360"/>
              <a:gd name="connsiteY5" fmla="*/ 1303960 h 1738300"/>
              <a:gd name="connsiteX6" fmla="*/ 76200 w 1737360"/>
              <a:gd name="connsiteY6" fmla="*/ 1410640 h 1738300"/>
              <a:gd name="connsiteX7" fmla="*/ 106680 w 1737360"/>
              <a:gd name="connsiteY7" fmla="*/ 1456360 h 1738300"/>
              <a:gd name="connsiteX8" fmla="*/ 129540 w 1737360"/>
              <a:gd name="connsiteY8" fmla="*/ 1471600 h 1738300"/>
              <a:gd name="connsiteX9" fmla="*/ 167640 w 1737360"/>
              <a:gd name="connsiteY9" fmla="*/ 1524940 h 1738300"/>
              <a:gd name="connsiteX10" fmla="*/ 190500 w 1737360"/>
              <a:gd name="connsiteY10" fmla="*/ 1532560 h 1738300"/>
              <a:gd name="connsiteX11" fmla="*/ 228600 w 1737360"/>
              <a:gd name="connsiteY11" fmla="*/ 1563040 h 1738300"/>
              <a:gd name="connsiteX12" fmla="*/ 251460 w 1737360"/>
              <a:gd name="connsiteY12" fmla="*/ 1585900 h 1738300"/>
              <a:gd name="connsiteX13" fmla="*/ 274320 w 1737360"/>
              <a:gd name="connsiteY13" fmla="*/ 1593520 h 1738300"/>
              <a:gd name="connsiteX14" fmla="*/ 320040 w 1737360"/>
              <a:gd name="connsiteY14" fmla="*/ 1624000 h 1738300"/>
              <a:gd name="connsiteX15" fmla="*/ 342900 w 1737360"/>
              <a:gd name="connsiteY15" fmla="*/ 1639240 h 1738300"/>
              <a:gd name="connsiteX16" fmla="*/ 403860 w 1737360"/>
              <a:gd name="connsiteY16" fmla="*/ 1654480 h 1738300"/>
              <a:gd name="connsiteX17" fmla="*/ 457200 w 1737360"/>
              <a:gd name="connsiteY17" fmla="*/ 1669720 h 1738300"/>
              <a:gd name="connsiteX18" fmla="*/ 502920 w 1737360"/>
              <a:gd name="connsiteY18" fmla="*/ 1677340 h 1738300"/>
              <a:gd name="connsiteX19" fmla="*/ 525780 w 1737360"/>
              <a:gd name="connsiteY19" fmla="*/ 1684960 h 1738300"/>
              <a:gd name="connsiteX20" fmla="*/ 563880 w 1737360"/>
              <a:gd name="connsiteY20" fmla="*/ 1692580 h 1738300"/>
              <a:gd name="connsiteX21" fmla="*/ 609600 w 1737360"/>
              <a:gd name="connsiteY21" fmla="*/ 1700200 h 1738300"/>
              <a:gd name="connsiteX22" fmla="*/ 685800 w 1737360"/>
              <a:gd name="connsiteY22" fmla="*/ 1723060 h 1738300"/>
              <a:gd name="connsiteX23" fmla="*/ 708660 w 1737360"/>
              <a:gd name="connsiteY23" fmla="*/ 1730680 h 1738300"/>
              <a:gd name="connsiteX24" fmla="*/ 731520 w 1737360"/>
              <a:gd name="connsiteY24" fmla="*/ 1738300 h 1738300"/>
              <a:gd name="connsiteX25" fmla="*/ 1059180 w 1737360"/>
              <a:gd name="connsiteY25" fmla="*/ 1730680 h 1738300"/>
              <a:gd name="connsiteX26" fmla="*/ 1127760 w 1737360"/>
              <a:gd name="connsiteY26" fmla="*/ 1715440 h 1738300"/>
              <a:gd name="connsiteX27" fmla="*/ 1150620 w 1737360"/>
              <a:gd name="connsiteY27" fmla="*/ 1700200 h 1738300"/>
              <a:gd name="connsiteX28" fmla="*/ 1173480 w 1737360"/>
              <a:gd name="connsiteY28" fmla="*/ 1692580 h 1738300"/>
              <a:gd name="connsiteX29" fmla="*/ 1219200 w 1737360"/>
              <a:gd name="connsiteY29" fmla="*/ 1662100 h 1738300"/>
              <a:gd name="connsiteX30" fmla="*/ 1242060 w 1737360"/>
              <a:gd name="connsiteY30" fmla="*/ 1646860 h 1738300"/>
              <a:gd name="connsiteX31" fmla="*/ 1257300 w 1737360"/>
              <a:gd name="connsiteY31" fmla="*/ 1624000 h 1738300"/>
              <a:gd name="connsiteX32" fmla="*/ 1310640 w 1737360"/>
              <a:gd name="connsiteY32" fmla="*/ 1563040 h 1738300"/>
              <a:gd name="connsiteX33" fmla="*/ 1325880 w 1737360"/>
              <a:gd name="connsiteY33" fmla="*/ 1517320 h 1738300"/>
              <a:gd name="connsiteX34" fmla="*/ 1333500 w 1737360"/>
              <a:gd name="connsiteY34" fmla="*/ 1494460 h 1738300"/>
              <a:gd name="connsiteX35" fmla="*/ 1363980 w 1737360"/>
              <a:gd name="connsiteY35" fmla="*/ 1441120 h 1738300"/>
              <a:gd name="connsiteX36" fmla="*/ 1379220 w 1737360"/>
              <a:gd name="connsiteY36" fmla="*/ 1395400 h 1738300"/>
              <a:gd name="connsiteX37" fmla="*/ 1386840 w 1737360"/>
              <a:gd name="connsiteY37" fmla="*/ 1364920 h 1738300"/>
              <a:gd name="connsiteX38" fmla="*/ 1402080 w 1737360"/>
              <a:gd name="connsiteY38" fmla="*/ 1342060 h 1738300"/>
              <a:gd name="connsiteX39" fmla="*/ 1424940 w 1737360"/>
              <a:gd name="connsiteY39" fmla="*/ 1258240 h 1738300"/>
              <a:gd name="connsiteX40" fmla="*/ 1440180 w 1737360"/>
              <a:gd name="connsiteY40" fmla="*/ 1204900 h 1738300"/>
              <a:gd name="connsiteX41" fmla="*/ 1447800 w 1737360"/>
              <a:gd name="connsiteY41" fmla="*/ 1159180 h 1738300"/>
              <a:gd name="connsiteX42" fmla="*/ 1440180 w 1737360"/>
              <a:gd name="connsiteY42" fmla="*/ 755320 h 1738300"/>
              <a:gd name="connsiteX43" fmla="*/ 1417320 w 1737360"/>
              <a:gd name="connsiteY43" fmla="*/ 648640 h 1738300"/>
              <a:gd name="connsiteX44" fmla="*/ 1402080 w 1737360"/>
              <a:gd name="connsiteY44" fmla="*/ 602920 h 1738300"/>
              <a:gd name="connsiteX45" fmla="*/ 1394460 w 1737360"/>
              <a:gd name="connsiteY45" fmla="*/ 580060 h 1738300"/>
              <a:gd name="connsiteX46" fmla="*/ 1371600 w 1737360"/>
              <a:gd name="connsiteY46" fmla="*/ 503860 h 1738300"/>
              <a:gd name="connsiteX47" fmla="*/ 1363980 w 1737360"/>
              <a:gd name="connsiteY47" fmla="*/ 481000 h 1738300"/>
              <a:gd name="connsiteX48" fmla="*/ 1356360 w 1737360"/>
              <a:gd name="connsiteY48" fmla="*/ 458140 h 1738300"/>
              <a:gd name="connsiteX49" fmla="*/ 1341120 w 1737360"/>
              <a:gd name="connsiteY49" fmla="*/ 404800 h 1738300"/>
              <a:gd name="connsiteX50" fmla="*/ 1348740 w 1737360"/>
              <a:gd name="connsiteY50" fmla="*/ 160960 h 1738300"/>
              <a:gd name="connsiteX51" fmla="*/ 1356360 w 1737360"/>
              <a:gd name="connsiteY51" fmla="*/ 138100 h 1738300"/>
              <a:gd name="connsiteX52" fmla="*/ 1386840 w 1737360"/>
              <a:gd name="connsiteY52" fmla="*/ 122860 h 1738300"/>
              <a:gd name="connsiteX53" fmla="*/ 1455420 w 1737360"/>
              <a:gd name="connsiteY53" fmla="*/ 61900 h 1738300"/>
              <a:gd name="connsiteX54" fmla="*/ 1508760 w 1737360"/>
              <a:gd name="connsiteY54" fmla="*/ 46660 h 1738300"/>
              <a:gd name="connsiteX55" fmla="*/ 1554480 w 1737360"/>
              <a:gd name="connsiteY55" fmla="*/ 8560 h 1738300"/>
              <a:gd name="connsiteX56" fmla="*/ 1584960 w 1737360"/>
              <a:gd name="connsiteY56" fmla="*/ 940 h 1738300"/>
              <a:gd name="connsiteX57" fmla="*/ 1737360 w 1737360"/>
              <a:gd name="connsiteY57" fmla="*/ 940 h 17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737360" h="1738300">
                <a:moveTo>
                  <a:pt x="0" y="999160"/>
                </a:moveTo>
                <a:cubicBezTo>
                  <a:pt x="4034" y="1035464"/>
                  <a:pt x="8716" y="1084113"/>
                  <a:pt x="15240" y="1121080"/>
                </a:cubicBezTo>
                <a:cubicBezTo>
                  <a:pt x="19742" y="1146589"/>
                  <a:pt x="25400" y="1171880"/>
                  <a:pt x="30480" y="1197280"/>
                </a:cubicBezTo>
                <a:cubicBezTo>
                  <a:pt x="33020" y="1209980"/>
                  <a:pt x="35971" y="1222605"/>
                  <a:pt x="38100" y="1235380"/>
                </a:cubicBezTo>
                <a:cubicBezTo>
                  <a:pt x="40640" y="1250620"/>
                  <a:pt x="42368" y="1266018"/>
                  <a:pt x="45720" y="1281100"/>
                </a:cubicBezTo>
                <a:cubicBezTo>
                  <a:pt x="47462" y="1288941"/>
                  <a:pt x="51598" y="1296119"/>
                  <a:pt x="53340" y="1303960"/>
                </a:cubicBezTo>
                <a:cubicBezTo>
                  <a:pt x="58264" y="1326116"/>
                  <a:pt x="65536" y="1394644"/>
                  <a:pt x="76200" y="1410640"/>
                </a:cubicBezTo>
                <a:cubicBezTo>
                  <a:pt x="86360" y="1425880"/>
                  <a:pt x="91440" y="1446200"/>
                  <a:pt x="106680" y="1456360"/>
                </a:cubicBezTo>
                <a:lnTo>
                  <a:pt x="129540" y="1471600"/>
                </a:lnTo>
                <a:cubicBezTo>
                  <a:pt x="136489" y="1482024"/>
                  <a:pt x="160551" y="1519033"/>
                  <a:pt x="167640" y="1524940"/>
                </a:cubicBezTo>
                <a:cubicBezTo>
                  <a:pt x="173810" y="1530082"/>
                  <a:pt x="182880" y="1530020"/>
                  <a:pt x="190500" y="1532560"/>
                </a:cubicBezTo>
                <a:cubicBezTo>
                  <a:pt x="224584" y="1583685"/>
                  <a:pt x="184433" y="1533595"/>
                  <a:pt x="228600" y="1563040"/>
                </a:cubicBezTo>
                <a:cubicBezTo>
                  <a:pt x="237566" y="1569018"/>
                  <a:pt x="242494" y="1579922"/>
                  <a:pt x="251460" y="1585900"/>
                </a:cubicBezTo>
                <a:cubicBezTo>
                  <a:pt x="258143" y="1590355"/>
                  <a:pt x="267299" y="1589619"/>
                  <a:pt x="274320" y="1593520"/>
                </a:cubicBezTo>
                <a:cubicBezTo>
                  <a:pt x="290331" y="1602415"/>
                  <a:pt x="304800" y="1613840"/>
                  <a:pt x="320040" y="1624000"/>
                </a:cubicBezTo>
                <a:cubicBezTo>
                  <a:pt x="327660" y="1629080"/>
                  <a:pt x="334015" y="1637019"/>
                  <a:pt x="342900" y="1639240"/>
                </a:cubicBezTo>
                <a:cubicBezTo>
                  <a:pt x="363220" y="1644320"/>
                  <a:pt x="383989" y="1647856"/>
                  <a:pt x="403860" y="1654480"/>
                </a:cubicBezTo>
                <a:cubicBezTo>
                  <a:pt x="425648" y="1661743"/>
                  <a:pt x="433280" y="1664936"/>
                  <a:pt x="457200" y="1669720"/>
                </a:cubicBezTo>
                <a:cubicBezTo>
                  <a:pt x="472350" y="1672750"/>
                  <a:pt x="487838" y="1673988"/>
                  <a:pt x="502920" y="1677340"/>
                </a:cubicBezTo>
                <a:cubicBezTo>
                  <a:pt x="510761" y="1679082"/>
                  <a:pt x="517988" y="1683012"/>
                  <a:pt x="525780" y="1684960"/>
                </a:cubicBezTo>
                <a:cubicBezTo>
                  <a:pt x="538345" y="1688101"/>
                  <a:pt x="551137" y="1690263"/>
                  <a:pt x="563880" y="1692580"/>
                </a:cubicBezTo>
                <a:cubicBezTo>
                  <a:pt x="579081" y="1695344"/>
                  <a:pt x="594450" y="1697170"/>
                  <a:pt x="609600" y="1700200"/>
                </a:cubicBezTo>
                <a:cubicBezTo>
                  <a:pt x="638390" y="1705958"/>
                  <a:pt x="656642" y="1713341"/>
                  <a:pt x="685800" y="1723060"/>
                </a:cubicBezTo>
                <a:lnTo>
                  <a:pt x="708660" y="1730680"/>
                </a:lnTo>
                <a:lnTo>
                  <a:pt x="731520" y="1738300"/>
                </a:lnTo>
                <a:lnTo>
                  <a:pt x="1059180" y="1730680"/>
                </a:lnTo>
                <a:cubicBezTo>
                  <a:pt x="1070789" y="1730196"/>
                  <a:pt x="1114440" y="1718770"/>
                  <a:pt x="1127760" y="1715440"/>
                </a:cubicBezTo>
                <a:cubicBezTo>
                  <a:pt x="1135380" y="1710360"/>
                  <a:pt x="1142429" y="1704296"/>
                  <a:pt x="1150620" y="1700200"/>
                </a:cubicBezTo>
                <a:cubicBezTo>
                  <a:pt x="1157804" y="1696608"/>
                  <a:pt x="1166459" y="1696481"/>
                  <a:pt x="1173480" y="1692580"/>
                </a:cubicBezTo>
                <a:cubicBezTo>
                  <a:pt x="1189491" y="1683685"/>
                  <a:pt x="1203960" y="1672260"/>
                  <a:pt x="1219200" y="1662100"/>
                </a:cubicBezTo>
                <a:lnTo>
                  <a:pt x="1242060" y="1646860"/>
                </a:lnTo>
                <a:cubicBezTo>
                  <a:pt x="1247140" y="1639240"/>
                  <a:pt x="1250824" y="1630476"/>
                  <a:pt x="1257300" y="1624000"/>
                </a:cubicBezTo>
                <a:cubicBezTo>
                  <a:pt x="1288415" y="1592885"/>
                  <a:pt x="1289050" y="1627810"/>
                  <a:pt x="1310640" y="1563040"/>
                </a:cubicBezTo>
                <a:lnTo>
                  <a:pt x="1325880" y="1517320"/>
                </a:lnTo>
                <a:cubicBezTo>
                  <a:pt x="1328420" y="1509700"/>
                  <a:pt x="1329045" y="1501143"/>
                  <a:pt x="1333500" y="1494460"/>
                </a:cubicBezTo>
                <a:cubicBezTo>
                  <a:pt x="1347247" y="1473840"/>
                  <a:pt x="1354312" y="1465290"/>
                  <a:pt x="1363980" y="1441120"/>
                </a:cubicBezTo>
                <a:cubicBezTo>
                  <a:pt x="1369946" y="1426205"/>
                  <a:pt x="1375324" y="1410985"/>
                  <a:pt x="1379220" y="1395400"/>
                </a:cubicBezTo>
                <a:cubicBezTo>
                  <a:pt x="1381760" y="1385240"/>
                  <a:pt x="1382715" y="1374546"/>
                  <a:pt x="1386840" y="1364920"/>
                </a:cubicBezTo>
                <a:cubicBezTo>
                  <a:pt x="1390448" y="1356502"/>
                  <a:pt x="1398361" y="1350429"/>
                  <a:pt x="1402080" y="1342060"/>
                </a:cubicBezTo>
                <a:cubicBezTo>
                  <a:pt x="1420763" y="1300024"/>
                  <a:pt x="1414696" y="1299216"/>
                  <a:pt x="1424940" y="1258240"/>
                </a:cubicBezTo>
                <a:cubicBezTo>
                  <a:pt x="1439465" y="1200140"/>
                  <a:pt x="1425927" y="1276166"/>
                  <a:pt x="1440180" y="1204900"/>
                </a:cubicBezTo>
                <a:cubicBezTo>
                  <a:pt x="1443210" y="1189750"/>
                  <a:pt x="1445260" y="1174420"/>
                  <a:pt x="1447800" y="1159180"/>
                </a:cubicBezTo>
                <a:cubicBezTo>
                  <a:pt x="1445260" y="1024560"/>
                  <a:pt x="1446584" y="889812"/>
                  <a:pt x="1440180" y="755320"/>
                </a:cubicBezTo>
                <a:cubicBezTo>
                  <a:pt x="1439846" y="748308"/>
                  <a:pt x="1424365" y="672125"/>
                  <a:pt x="1417320" y="648640"/>
                </a:cubicBezTo>
                <a:cubicBezTo>
                  <a:pt x="1412704" y="633253"/>
                  <a:pt x="1407160" y="618160"/>
                  <a:pt x="1402080" y="602920"/>
                </a:cubicBezTo>
                <a:cubicBezTo>
                  <a:pt x="1399540" y="595300"/>
                  <a:pt x="1396408" y="587852"/>
                  <a:pt x="1394460" y="580060"/>
                </a:cubicBezTo>
                <a:cubicBezTo>
                  <a:pt x="1382944" y="533995"/>
                  <a:pt x="1390152" y="559515"/>
                  <a:pt x="1371600" y="503860"/>
                </a:cubicBezTo>
                <a:lnTo>
                  <a:pt x="1363980" y="481000"/>
                </a:lnTo>
                <a:cubicBezTo>
                  <a:pt x="1361440" y="473380"/>
                  <a:pt x="1358308" y="465932"/>
                  <a:pt x="1356360" y="458140"/>
                </a:cubicBezTo>
                <a:cubicBezTo>
                  <a:pt x="1346792" y="419868"/>
                  <a:pt x="1352052" y="437595"/>
                  <a:pt x="1341120" y="404800"/>
                </a:cubicBezTo>
                <a:cubicBezTo>
                  <a:pt x="1343660" y="323520"/>
                  <a:pt x="1344101" y="242147"/>
                  <a:pt x="1348740" y="160960"/>
                </a:cubicBezTo>
                <a:cubicBezTo>
                  <a:pt x="1349198" y="152941"/>
                  <a:pt x="1350680" y="143780"/>
                  <a:pt x="1356360" y="138100"/>
                </a:cubicBezTo>
                <a:cubicBezTo>
                  <a:pt x="1364392" y="130068"/>
                  <a:pt x="1377970" y="129956"/>
                  <a:pt x="1386840" y="122860"/>
                </a:cubicBezTo>
                <a:cubicBezTo>
                  <a:pt x="1405602" y="107851"/>
                  <a:pt x="1428834" y="73294"/>
                  <a:pt x="1455420" y="61900"/>
                </a:cubicBezTo>
                <a:cubicBezTo>
                  <a:pt x="1489600" y="47251"/>
                  <a:pt x="1479103" y="61488"/>
                  <a:pt x="1508760" y="46660"/>
                </a:cubicBezTo>
                <a:cubicBezTo>
                  <a:pt x="1615908" y="-6914"/>
                  <a:pt x="1436513" y="75970"/>
                  <a:pt x="1554480" y="8560"/>
                </a:cubicBezTo>
                <a:cubicBezTo>
                  <a:pt x="1563573" y="3364"/>
                  <a:pt x="1574496" y="1376"/>
                  <a:pt x="1584960" y="940"/>
                </a:cubicBezTo>
                <a:cubicBezTo>
                  <a:pt x="1635716" y="-1175"/>
                  <a:pt x="1686560" y="940"/>
                  <a:pt x="1737360" y="940"/>
                </a:cubicBezTo>
              </a:path>
            </a:pathLst>
          </a:custGeom>
          <a:no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Left Arrow 52"/>
          <p:cNvSpPr/>
          <p:nvPr/>
        </p:nvSpPr>
        <p:spPr>
          <a:xfrm>
            <a:off x="8199120" y="2257705"/>
            <a:ext cx="33528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ounded Rectangle 53"/>
          <p:cNvSpPr/>
          <p:nvPr/>
        </p:nvSpPr>
        <p:spPr>
          <a:xfrm>
            <a:off x="4800599" y="2819400"/>
            <a:ext cx="736211"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4878427" y="2901315"/>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886048" y="350901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4886048" y="374523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4876800" y="313563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433060" y="2901315"/>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p:cNvSpPr/>
          <p:nvPr/>
        </p:nvSpPr>
        <p:spPr>
          <a:xfrm>
            <a:off x="5440681" y="350901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5440681" y="374523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5431433" y="3135630"/>
            <a:ext cx="45719" cy="140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Freeform 65"/>
          <p:cNvSpPr/>
          <p:nvPr/>
        </p:nvSpPr>
        <p:spPr>
          <a:xfrm>
            <a:off x="5211336" y="3314700"/>
            <a:ext cx="884664" cy="1714500"/>
          </a:xfrm>
          <a:custGeom>
            <a:avLst/>
            <a:gdLst>
              <a:gd name="connsiteX0" fmla="*/ 0 w 884664"/>
              <a:gd name="connsiteY0" fmla="*/ 0 h 1714500"/>
              <a:gd name="connsiteX1" fmla="*/ 7620 w 884664"/>
              <a:gd name="connsiteY1" fmla="*/ 83820 h 1714500"/>
              <a:gd name="connsiteX2" fmla="*/ 15240 w 884664"/>
              <a:gd name="connsiteY2" fmla="*/ 274320 h 1714500"/>
              <a:gd name="connsiteX3" fmla="*/ 30480 w 884664"/>
              <a:gd name="connsiteY3" fmla="*/ 358140 h 1714500"/>
              <a:gd name="connsiteX4" fmla="*/ 60960 w 884664"/>
              <a:gd name="connsiteY4" fmla="*/ 403860 h 1714500"/>
              <a:gd name="connsiteX5" fmla="*/ 99060 w 884664"/>
              <a:gd name="connsiteY5" fmla="*/ 449580 h 1714500"/>
              <a:gd name="connsiteX6" fmla="*/ 121920 w 884664"/>
              <a:gd name="connsiteY6" fmla="*/ 464820 h 1714500"/>
              <a:gd name="connsiteX7" fmla="*/ 129540 w 884664"/>
              <a:gd name="connsiteY7" fmla="*/ 487680 h 1714500"/>
              <a:gd name="connsiteX8" fmla="*/ 152400 w 884664"/>
              <a:gd name="connsiteY8" fmla="*/ 495300 h 1714500"/>
              <a:gd name="connsiteX9" fmla="*/ 205740 w 884664"/>
              <a:gd name="connsiteY9" fmla="*/ 525780 h 1714500"/>
              <a:gd name="connsiteX10" fmla="*/ 228600 w 884664"/>
              <a:gd name="connsiteY10" fmla="*/ 533400 h 1714500"/>
              <a:gd name="connsiteX11" fmla="*/ 251460 w 884664"/>
              <a:gd name="connsiteY11" fmla="*/ 556260 h 1714500"/>
              <a:gd name="connsiteX12" fmla="*/ 274320 w 884664"/>
              <a:gd name="connsiteY12" fmla="*/ 571500 h 1714500"/>
              <a:gd name="connsiteX13" fmla="*/ 289560 w 884664"/>
              <a:gd name="connsiteY13" fmla="*/ 594360 h 1714500"/>
              <a:gd name="connsiteX14" fmla="*/ 312420 w 884664"/>
              <a:gd name="connsiteY14" fmla="*/ 601980 h 1714500"/>
              <a:gd name="connsiteX15" fmla="*/ 335280 w 884664"/>
              <a:gd name="connsiteY15" fmla="*/ 617220 h 1714500"/>
              <a:gd name="connsiteX16" fmla="*/ 381000 w 884664"/>
              <a:gd name="connsiteY16" fmla="*/ 632460 h 1714500"/>
              <a:gd name="connsiteX17" fmla="*/ 403860 w 884664"/>
              <a:gd name="connsiteY17" fmla="*/ 655320 h 1714500"/>
              <a:gd name="connsiteX18" fmla="*/ 441960 w 884664"/>
              <a:gd name="connsiteY18" fmla="*/ 662940 h 1714500"/>
              <a:gd name="connsiteX19" fmla="*/ 487680 w 884664"/>
              <a:gd name="connsiteY19" fmla="*/ 678180 h 1714500"/>
              <a:gd name="connsiteX20" fmla="*/ 556260 w 884664"/>
              <a:gd name="connsiteY20" fmla="*/ 701040 h 1714500"/>
              <a:gd name="connsiteX21" fmla="*/ 579120 w 884664"/>
              <a:gd name="connsiteY21" fmla="*/ 708660 h 1714500"/>
              <a:gd name="connsiteX22" fmla="*/ 624840 w 884664"/>
              <a:gd name="connsiteY22" fmla="*/ 731520 h 1714500"/>
              <a:gd name="connsiteX23" fmla="*/ 647700 w 884664"/>
              <a:gd name="connsiteY23" fmla="*/ 746760 h 1714500"/>
              <a:gd name="connsiteX24" fmla="*/ 670560 w 884664"/>
              <a:gd name="connsiteY24" fmla="*/ 754380 h 1714500"/>
              <a:gd name="connsiteX25" fmla="*/ 716280 w 884664"/>
              <a:gd name="connsiteY25" fmla="*/ 777240 h 1714500"/>
              <a:gd name="connsiteX26" fmla="*/ 739140 w 884664"/>
              <a:gd name="connsiteY26" fmla="*/ 800100 h 1714500"/>
              <a:gd name="connsiteX27" fmla="*/ 762000 w 884664"/>
              <a:gd name="connsiteY27" fmla="*/ 815340 h 1714500"/>
              <a:gd name="connsiteX28" fmla="*/ 792480 w 884664"/>
              <a:gd name="connsiteY28" fmla="*/ 861060 h 1714500"/>
              <a:gd name="connsiteX29" fmla="*/ 807720 w 884664"/>
              <a:gd name="connsiteY29" fmla="*/ 883920 h 1714500"/>
              <a:gd name="connsiteX30" fmla="*/ 815340 w 884664"/>
              <a:gd name="connsiteY30" fmla="*/ 906780 h 1714500"/>
              <a:gd name="connsiteX31" fmla="*/ 838200 w 884664"/>
              <a:gd name="connsiteY31" fmla="*/ 952500 h 1714500"/>
              <a:gd name="connsiteX32" fmla="*/ 845820 w 884664"/>
              <a:gd name="connsiteY32" fmla="*/ 1028700 h 1714500"/>
              <a:gd name="connsiteX33" fmla="*/ 853440 w 884664"/>
              <a:gd name="connsiteY33" fmla="*/ 1074420 h 1714500"/>
              <a:gd name="connsiteX34" fmla="*/ 868680 w 884664"/>
              <a:gd name="connsiteY34" fmla="*/ 1181100 h 1714500"/>
              <a:gd name="connsiteX35" fmla="*/ 876300 w 884664"/>
              <a:gd name="connsiteY35" fmla="*/ 1333500 h 1714500"/>
              <a:gd name="connsiteX36" fmla="*/ 883920 w 884664"/>
              <a:gd name="connsiteY36" fmla="*/ 1463040 h 1714500"/>
              <a:gd name="connsiteX37" fmla="*/ 883920 w 884664"/>
              <a:gd name="connsiteY37"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84664" h="1714500">
                <a:moveTo>
                  <a:pt x="0" y="0"/>
                </a:moveTo>
                <a:cubicBezTo>
                  <a:pt x="2540" y="27940"/>
                  <a:pt x="6064" y="55808"/>
                  <a:pt x="7620" y="83820"/>
                </a:cubicBezTo>
                <a:cubicBezTo>
                  <a:pt x="11145" y="147273"/>
                  <a:pt x="11148" y="210901"/>
                  <a:pt x="15240" y="274320"/>
                </a:cubicBezTo>
                <a:cubicBezTo>
                  <a:pt x="15351" y="276038"/>
                  <a:pt x="27910" y="352485"/>
                  <a:pt x="30480" y="358140"/>
                </a:cubicBezTo>
                <a:cubicBezTo>
                  <a:pt x="38059" y="374814"/>
                  <a:pt x="50800" y="388620"/>
                  <a:pt x="60960" y="403860"/>
                </a:cubicBezTo>
                <a:cubicBezTo>
                  <a:pt x="75945" y="426337"/>
                  <a:pt x="77058" y="431245"/>
                  <a:pt x="99060" y="449580"/>
                </a:cubicBezTo>
                <a:cubicBezTo>
                  <a:pt x="106095" y="455443"/>
                  <a:pt x="114300" y="459740"/>
                  <a:pt x="121920" y="464820"/>
                </a:cubicBezTo>
                <a:cubicBezTo>
                  <a:pt x="124460" y="472440"/>
                  <a:pt x="123860" y="482000"/>
                  <a:pt x="129540" y="487680"/>
                </a:cubicBezTo>
                <a:cubicBezTo>
                  <a:pt x="135220" y="493360"/>
                  <a:pt x="145017" y="492136"/>
                  <a:pt x="152400" y="495300"/>
                </a:cubicBezTo>
                <a:cubicBezTo>
                  <a:pt x="245914" y="535377"/>
                  <a:pt x="129213" y="487516"/>
                  <a:pt x="205740" y="525780"/>
                </a:cubicBezTo>
                <a:cubicBezTo>
                  <a:pt x="212924" y="529372"/>
                  <a:pt x="220980" y="530860"/>
                  <a:pt x="228600" y="533400"/>
                </a:cubicBezTo>
                <a:cubicBezTo>
                  <a:pt x="236220" y="541020"/>
                  <a:pt x="243181" y="549361"/>
                  <a:pt x="251460" y="556260"/>
                </a:cubicBezTo>
                <a:cubicBezTo>
                  <a:pt x="258495" y="562123"/>
                  <a:pt x="267844" y="565024"/>
                  <a:pt x="274320" y="571500"/>
                </a:cubicBezTo>
                <a:cubicBezTo>
                  <a:pt x="280796" y="577976"/>
                  <a:pt x="282409" y="588639"/>
                  <a:pt x="289560" y="594360"/>
                </a:cubicBezTo>
                <a:cubicBezTo>
                  <a:pt x="295832" y="599378"/>
                  <a:pt x="305236" y="598388"/>
                  <a:pt x="312420" y="601980"/>
                </a:cubicBezTo>
                <a:cubicBezTo>
                  <a:pt x="320611" y="606076"/>
                  <a:pt x="326911" y="613501"/>
                  <a:pt x="335280" y="617220"/>
                </a:cubicBezTo>
                <a:cubicBezTo>
                  <a:pt x="349960" y="623744"/>
                  <a:pt x="381000" y="632460"/>
                  <a:pt x="381000" y="632460"/>
                </a:cubicBezTo>
                <a:cubicBezTo>
                  <a:pt x="388620" y="640080"/>
                  <a:pt x="394221" y="650501"/>
                  <a:pt x="403860" y="655320"/>
                </a:cubicBezTo>
                <a:cubicBezTo>
                  <a:pt x="415444" y="661112"/>
                  <a:pt x="429465" y="659532"/>
                  <a:pt x="441960" y="662940"/>
                </a:cubicBezTo>
                <a:cubicBezTo>
                  <a:pt x="457458" y="667167"/>
                  <a:pt x="472440" y="673100"/>
                  <a:pt x="487680" y="678180"/>
                </a:cubicBezTo>
                <a:lnTo>
                  <a:pt x="556260" y="701040"/>
                </a:lnTo>
                <a:cubicBezTo>
                  <a:pt x="563880" y="703580"/>
                  <a:pt x="572437" y="704205"/>
                  <a:pt x="579120" y="708660"/>
                </a:cubicBezTo>
                <a:cubicBezTo>
                  <a:pt x="644634" y="752336"/>
                  <a:pt x="561744" y="699972"/>
                  <a:pt x="624840" y="731520"/>
                </a:cubicBezTo>
                <a:cubicBezTo>
                  <a:pt x="633031" y="735616"/>
                  <a:pt x="639509" y="742664"/>
                  <a:pt x="647700" y="746760"/>
                </a:cubicBezTo>
                <a:cubicBezTo>
                  <a:pt x="654884" y="750352"/>
                  <a:pt x="663376" y="750788"/>
                  <a:pt x="670560" y="754380"/>
                </a:cubicBezTo>
                <a:cubicBezTo>
                  <a:pt x="729646" y="783923"/>
                  <a:pt x="658821" y="758087"/>
                  <a:pt x="716280" y="777240"/>
                </a:cubicBezTo>
                <a:cubicBezTo>
                  <a:pt x="723900" y="784860"/>
                  <a:pt x="730861" y="793201"/>
                  <a:pt x="739140" y="800100"/>
                </a:cubicBezTo>
                <a:cubicBezTo>
                  <a:pt x="746175" y="805963"/>
                  <a:pt x="755969" y="808448"/>
                  <a:pt x="762000" y="815340"/>
                </a:cubicBezTo>
                <a:cubicBezTo>
                  <a:pt x="774061" y="829124"/>
                  <a:pt x="782320" y="845820"/>
                  <a:pt x="792480" y="861060"/>
                </a:cubicBezTo>
                <a:cubicBezTo>
                  <a:pt x="797560" y="868680"/>
                  <a:pt x="804824" y="875232"/>
                  <a:pt x="807720" y="883920"/>
                </a:cubicBezTo>
                <a:cubicBezTo>
                  <a:pt x="810260" y="891540"/>
                  <a:pt x="811748" y="899596"/>
                  <a:pt x="815340" y="906780"/>
                </a:cubicBezTo>
                <a:cubicBezTo>
                  <a:pt x="844883" y="965866"/>
                  <a:pt x="819047" y="895041"/>
                  <a:pt x="838200" y="952500"/>
                </a:cubicBezTo>
                <a:cubicBezTo>
                  <a:pt x="840740" y="977900"/>
                  <a:pt x="842654" y="1003370"/>
                  <a:pt x="845820" y="1028700"/>
                </a:cubicBezTo>
                <a:cubicBezTo>
                  <a:pt x="847736" y="1044031"/>
                  <a:pt x="851635" y="1059076"/>
                  <a:pt x="853440" y="1074420"/>
                </a:cubicBezTo>
                <a:cubicBezTo>
                  <a:pt x="865581" y="1177622"/>
                  <a:pt x="851102" y="1128366"/>
                  <a:pt x="868680" y="1181100"/>
                </a:cubicBezTo>
                <a:cubicBezTo>
                  <a:pt x="871220" y="1231900"/>
                  <a:pt x="873555" y="1282711"/>
                  <a:pt x="876300" y="1333500"/>
                </a:cubicBezTo>
                <a:cubicBezTo>
                  <a:pt x="878635" y="1376692"/>
                  <a:pt x="883055" y="1419794"/>
                  <a:pt x="883920" y="1463040"/>
                </a:cubicBezTo>
                <a:cubicBezTo>
                  <a:pt x="885596" y="1546843"/>
                  <a:pt x="883920" y="1630680"/>
                  <a:pt x="883920" y="1714500"/>
                </a:cubicBezTo>
              </a:path>
            </a:pathLst>
          </a:custGeom>
          <a:no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4992728" y="2822257"/>
            <a:ext cx="371752" cy="111443"/>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p:nvPr/>
        </p:nvCxnSpPr>
        <p:spPr>
          <a:xfrm>
            <a:off x="5781675" y="5029200"/>
            <a:ext cx="628650" cy="0"/>
          </a:xfrm>
          <a:prstGeom prst="line">
            <a:avLst/>
          </a:prstGeom>
          <a:ln>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991350" y="4983480"/>
            <a:ext cx="628650" cy="0"/>
          </a:xfrm>
          <a:prstGeom prst="line">
            <a:avLst/>
          </a:prstGeom>
          <a:ln>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9058709" y="2085695"/>
            <a:ext cx="9091" cy="670857"/>
          </a:xfrm>
          <a:prstGeom prst="line">
            <a:avLst/>
          </a:prstGeom>
          <a:ln>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sp>
        <p:nvSpPr>
          <p:cNvPr id="73" name="Striped Right Arrow 72"/>
          <p:cNvSpPr/>
          <p:nvPr/>
        </p:nvSpPr>
        <p:spPr>
          <a:xfrm rot="5400000" flipV="1">
            <a:off x="6030282" y="4913471"/>
            <a:ext cx="119061" cy="45721"/>
          </a:xfrm>
          <a:prstGeom prst="stripedRightArrow">
            <a:avLst/>
          </a:pr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Striped Right Arrow 73"/>
          <p:cNvSpPr/>
          <p:nvPr/>
        </p:nvSpPr>
        <p:spPr>
          <a:xfrm rot="5400000" flipV="1">
            <a:off x="7239196" y="4863464"/>
            <a:ext cx="119061" cy="45721"/>
          </a:xfrm>
          <a:prstGeom prst="stripedRightArrow">
            <a:avLst/>
          </a:pr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Striped Right Arrow 74"/>
          <p:cNvSpPr/>
          <p:nvPr/>
        </p:nvSpPr>
        <p:spPr>
          <a:xfrm flipV="1">
            <a:off x="8914883" y="2364301"/>
            <a:ext cx="119061" cy="45721"/>
          </a:xfrm>
          <a:prstGeom prst="stripedRightArrow">
            <a:avLst/>
          </a:pr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p:cNvSpPr txBox="1"/>
          <p:nvPr/>
        </p:nvSpPr>
        <p:spPr>
          <a:xfrm>
            <a:off x="6072183" y="2726053"/>
            <a:ext cx="133350" cy="369332"/>
          </a:xfrm>
          <a:prstGeom prst="rect">
            <a:avLst/>
          </a:prstGeom>
          <a:noFill/>
        </p:spPr>
        <p:txBody>
          <a:bodyPr wrap="square" rtlCol="0">
            <a:spAutoFit/>
          </a:bodyPr>
          <a:lstStyle/>
          <a:p>
            <a:r>
              <a:rPr lang="en-US" dirty="0" smtClean="0"/>
              <a:t>1</a:t>
            </a:r>
            <a:endParaRPr lang="en-US" dirty="0"/>
          </a:p>
        </p:txBody>
      </p:sp>
      <p:sp>
        <p:nvSpPr>
          <p:cNvPr id="77" name="TextBox 76"/>
          <p:cNvSpPr txBox="1"/>
          <p:nvPr/>
        </p:nvSpPr>
        <p:spPr>
          <a:xfrm>
            <a:off x="7100887" y="2726053"/>
            <a:ext cx="133350" cy="369332"/>
          </a:xfrm>
          <a:prstGeom prst="rect">
            <a:avLst/>
          </a:prstGeom>
          <a:noFill/>
        </p:spPr>
        <p:txBody>
          <a:bodyPr wrap="square" rtlCol="0">
            <a:spAutoFit/>
          </a:bodyPr>
          <a:lstStyle/>
          <a:p>
            <a:r>
              <a:rPr lang="en-US" dirty="0" smtClean="0"/>
              <a:t>2</a:t>
            </a:r>
            <a:endParaRPr lang="en-US" dirty="0"/>
          </a:p>
        </p:txBody>
      </p:sp>
      <p:sp>
        <p:nvSpPr>
          <p:cNvPr id="78" name="TextBox 77"/>
          <p:cNvSpPr txBox="1"/>
          <p:nvPr/>
        </p:nvSpPr>
        <p:spPr>
          <a:xfrm>
            <a:off x="7853358" y="2178045"/>
            <a:ext cx="133350" cy="369332"/>
          </a:xfrm>
          <a:prstGeom prst="rect">
            <a:avLst/>
          </a:prstGeom>
          <a:noFill/>
        </p:spPr>
        <p:txBody>
          <a:bodyPr wrap="square" rtlCol="0">
            <a:spAutoFit/>
          </a:bodyPr>
          <a:lstStyle/>
          <a:p>
            <a:r>
              <a:rPr lang="en-US" dirty="0" smtClean="0"/>
              <a:t>3</a:t>
            </a:r>
            <a:endParaRPr lang="en-US" dirty="0"/>
          </a:p>
        </p:txBody>
      </p:sp>
    </p:spTree>
    <p:extLst>
      <p:ext uri="{BB962C8B-B14F-4D97-AF65-F5344CB8AC3E}">
        <p14:creationId xmlns:p14="http://schemas.microsoft.com/office/powerpoint/2010/main" val="19525645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Educate in </a:t>
            </a:r>
            <a:r>
              <a:rPr lang="en-US" sz="3600" dirty="0"/>
              <a:t>S</a:t>
            </a:r>
            <a:r>
              <a:rPr lang="en-US" sz="3600" dirty="0" smtClean="0"/>
              <a:t>trategic Driving </a:t>
            </a:r>
            <a:br>
              <a:rPr lang="en-US" sz="3600" dirty="0" smtClean="0"/>
            </a:br>
            <a:r>
              <a:rPr lang="en-US" sz="3600" dirty="0" smtClean="0"/>
              <a:t>and Game Play</a:t>
            </a:r>
            <a:endParaRPr lang="en-US" sz="3600" dirty="0"/>
          </a:p>
        </p:txBody>
      </p:sp>
      <p:sp>
        <p:nvSpPr>
          <p:cNvPr id="3" name="Content Placeholder 2"/>
          <p:cNvSpPr>
            <a:spLocks noGrp="1"/>
          </p:cNvSpPr>
          <p:nvPr>
            <p:ph idx="1"/>
          </p:nvPr>
        </p:nvSpPr>
        <p:spPr/>
        <p:txBody>
          <a:bodyPr>
            <a:normAutofit fontScale="92500" lnSpcReduction="20000"/>
          </a:bodyPr>
          <a:lstStyle/>
          <a:p>
            <a:r>
              <a:rPr lang="en-US" sz="2000" dirty="0" smtClean="0"/>
              <a:t>Examples based on 2012 Rebound Rumble Game.</a:t>
            </a:r>
          </a:p>
          <a:p>
            <a:endParaRPr lang="en-US" sz="2000" dirty="0" smtClean="0"/>
          </a:p>
          <a:p>
            <a:r>
              <a:rPr lang="en-US" sz="2000" dirty="0" smtClean="0"/>
              <a:t>Offense</a:t>
            </a:r>
          </a:p>
          <a:p>
            <a:pPr lvl="1"/>
            <a:r>
              <a:rPr lang="en-US" sz="1600" b="1" dirty="0" smtClean="0"/>
              <a:t>Positional</a:t>
            </a:r>
            <a:r>
              <a:rPr lang="en-US" sz="1600" dirty="0" smtClean="0"/>
              <a:t> (Load balls from human player) (Shoot forward) </a:t>
            </a:r>
          </a:p>
          <a:p>
            <a:pPr lvl="1"/>
            <a:r>
              <a:rPr lang="en-US" sz="1600" b="1" dirty="0" smtClean="0"/>
              <a:t>Zone</a:t>
            </a:r>
            <a:r>
              <a:rPr lang="en-US" sz="1600" dirty="0" smtClean="0"/>
              <a:t> (Collect balls in the safe offensive zone) (Score middle key)</a:t>
            </a:r>
          </a:p>
          <a:p>
            <a:pPr lvl="1"/>
            <a:r>
              <a:rPr lang="en-US" sz="1600" b="1" dirty="0" smtClean="0"/>
              <a:t>Aggressive</a:t>
            </a:r>
            <a:r>
              <a:rPr lang="en-US" sz="1600" dirty="0" smtClean="0"/>
              <a:t> ( Cross zones to collect balls) (Cross zone to score)</a:t>
            </a:r>
          </a:p>
          <a:p>
            <a:pPr lvl="1"/>
            <a:r>
              <a:rPr lang="en-US" sz="1600" b="1" dirty="0" smtClean="0"/>
              <a:t>Avoidance</a:t>
            </a:r>
            <a:r>
              <a:rPr lang="en-US" sz="1600" dirty="0" smtClean="0"/>
              <a:t> (Stay in zone to collect and score) (Avoid lane when collecting) (Stay in key if defense in played at the fender)</a:t>
            </a:r>
            <a:endParaRPr lang="en-US" sz="1600" dirty="0"/>
          </a:p>
          <a:p>
            <a:endParaRPr lang="en-US" sz="2000" dirty="0" smtClean="0"/>
          </a:p>
          <a:p>
            <a:r>
              <a:rPr lang="en-US" sz="2000" dirty="0" smtClean="0"/>
              <a:t>Defense</a:t>
            </a:r>
          </a:p>
          <a:p>
            <a:pPr lvl="1"/>
            <a:r>
              <a:rPr lang="en-US" sz="1600" b="1" dirty="0" smtClean="0"/>
              <a:t>Attack</a:t>
            </a:r>
            <a:r>
              <a:rPr lang="en-US" sz="1600" dirty="0" smtClean="0"/>
              <a:t> ( Smartly hit opponents scoring from fender, pin in tight spots when collecting)</a:t>
            </a:r>
          </a:p>
          <a:p>
            <a:pPr lvl="1"/>
            <a:r>
              <a:rPr lang="en-US" sz="1600" b="1" dirty="0" smtClean="0"/>
              <a:t>Protect</a:t>
            </a:r>
            <a:r>
              <a:rPr lang="en-US" sz="1600" dirty="0" smtClean="0"/>
              <a:t> (Stay in offensive zone and keep opponents out) (Block defender from attacking primary scorer)</a:t>
            </a:r>
          </a:p>
          <a:p>
            <a:pPr lvl="1"/>
            <a:r>
              <a:rPr lang="en-US" sz="1600" b="1" dirty="0" smtClean="0"/>
              <a:t>Lure (</a:t>
            </a:r>
            <a:r>
              <a:rPr lang="en-US" sz="1600" dirty="0" smtClean="0"/>
              <a:t>Push and retreat into protected zones ) (Push balls into own lane and wait for opponent to attempt collection)</a:t>
            </a:r>
            <a:endParaRPr lang="en-US" sz="1600" b="1" dirty="0"/>
          </a:p>
          <a:p>
            <a:endParaRPr lang="en-US" sz="2000" dirty="0" smtClean="0"/>
          </a:p>
          <a:p>
            <a:r>
              <a:rPr lang="en-US" sz="2000" dirty="0" smtClean="0"/>
              <a:t>End Game</a:t>
            </a:r>
          </a:p>
          <a:p>
            <a:pPr lvl="1"/>
            <a:r>
              <a:rPr lang="en-US" sz="1600" b="1" dirty="0" smtClean="0"/>
              <a:t>Offensive</a:t>
            </a:r>
            <a:r>
              <a:rPr lang="en-US" sz="1600" dirty="0" smtClean="0"/>
              <a:t> ( Continue to collect and score) (Balance on bridge) </a:t>
            </a:r>
          </a:p>
          <a:p>
            <a:pPr lvl="1"/>
            <a:r>
              <a:rPr lang="en-US" sz="1600" b="1" dirty="0" smtClean="0"/>
              <a:t>Defensive</a:t>
            </a:r>
            <a:r>
              <a:rPr lang="en-US" sz="1600" dirty="0" smtClean="0"/>
              <a:t> (Defend the continued scoring) (Defend the opponent from reaching their alliance bridge)</a:t>
            </a:r>
            <a:endParaRPr lang="en-US" sz="1600" dirty="0"/>
          </a:p>
        </p:txBody>
      </p:sp>
    </p:spTree>
    <p:extLst>
      <p:ext uri="{BB962C8B-B14F-4D97-AF65-F5344CB8AC3E}">
        <p14:creationId xmlns:p14="http://schemas.microsoft.com/office/powerpoint/2010/main" val="6530356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 !</a:t>
            </a:r>
            <a:endParaRPr lang="en-US" dirty="0"/>
          </a:p>
        </p:txBody>
      </p:sp>
      <p:pic>
        <p:nvPicPr>
          <p:cNvPr id="6146" name="Picture 2" descr="https://encrypted-tbn0.google.com/images?q=tbn:ANd9GcSyqSVU96UmOgdQLbNY2YdOMGHAaMWX7_fEnvwEi1colUe-bReC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286000"/>
            <a:ext cx="3124200"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95800" y="2590800"/>
            <a:ext cx="1371600" cy="369332"/>
          </a:xfrm>
          <a:prstGeom prst="rect">
            <a:avLst/>
          </a:prstGeom>
          <a:noFill/>
        </p:spPr>
        <p:txBody>
          <a:bodyPr wrap="square" rtlCol="0">
            <a:spAutoFit/>
          </a:bodyPr>
          <a:lstStyle/>
          <a:p>
            <a:r>
              <a:rPr lang="en-US" dirty="0" smtClean="0"/>
              <a:t>Questions ?</a:t>
            </a:r>
            <a:endParaRPr lang="en-US" dirty="0"/>
          </a:p>
        </p:txBody>
      </p:sp>
    </p:spTree>
    <p:extLst>
      <p:ext uri="{BB962C8B-B14F-4D97-AF65-F5344CB8AC3E}">
        <p14:creationId xmlns:p14="http://schemas.microsoft.com/office/powerpoint/2010/main" val="39320562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Closing Information</a:t>
            </a:r>
            <a:endParaRPr lang="en-US" dirty="0"/>
          </a:p>
        </p:txBody>
      </p:sp>
      <p:sp>
        <p:nvSpPr>
          <p:cNvPr id="3" name="Content Placeholder 2"/>
          <p:cNvSpPr>
            <a:spLocks noGrp="1"/>
          </p:cNvSpPr>
          <p:nvPr>
            <p:ph idx="1"/>
          </p:nvPr>
        </p:nvSpPr>
        <p:spPr/>
        <p:txBody>
          <a:bodyPr>
            <a:normAutofit/>
          </a:bodyPr>
          <a:lstStyle/>
          <a:p>
            <a:r>
              <a:rPr lang="en-US" sz="2400" dirty="0" smtClean="0"/>
              <a:t>This presentation is available on our website at: </a:t>
            </a:r>
            <a:r>
              <a:rPr lang="en-US" sz="2400" dirty="0" smtClean="0"/>
              <a:t>www.team2168.org/resources/organizational</a:t>
            </a:r>
            <a:endParaRPr lang="en-US" sz="2400" dirty="0"/>
          </a:p>
          <a:p>
            <a:r>
              <a:rPr lang="en-US" sz="2400" dirty="0" smtClean="0"/>
              <a:t>Our Driver Training handbook is available on our website at:</a:t>
            </a:r>
          </a:p>
          <a:p>
            <a:pPr marL="118872" indent="0">
              <a:buNone/>
            </a:pPr>
            <a:r>
              <a:rPr lang="en-US" sz="2400" dirty="0"/>
              <a:t> </a:t>
            </a:r>
            <a:r>
              <a:rPr lang="en-US" sz="2400" dirty="0" smtClean="0"/>
              <a:t>     </a:t>
            </a:r>
            <a:r>
              <a:rPr lang="en-US" sz="2400" dirty="0" smtClean="0"/>
              <a:t>www.team2168.org/resources/organizational</a:t>
            </a:r>
            <a:endParaRPr lang="en-US" sz="2400" dirty="0" smtClean="0"/>
          </a:p>
          <a:p>
            <a:pPr marL="118872" indent="0">
              <a:buNone/>
            </a:pPr>
            <a:r>
              <a:rPr lang="en-US" sz="2400" dirty="0"/>
              <a:t> </a:t>
            </a:r>
            <a:r>
              <a:rPr lang="en-US" sz="2400" dirty="0" smtClean="0"/>
              <a:t>     *(Watch for Revision 2 of this document coming soon)</a:t>
            </a:r>
            <a:endParaRPr lang="en-US" sz="2400" dirty="0"/>
          </a:p>
          <a:p>
            <a:pPr marL="118872" indent="0">
              <a:buNone/>
            </a:pPr>
            <a:endParaRPr lang="en-US" sz="2400" dirty="0" smtClean="0"/>
          </a:p>
          <a:p>
            <a:r>
              <a:rPr lang="en-US" sz="2400" dirty="0" smtClean="0"/>
              <a:t>We welcome any questions or suggestions you may have, please feel free to contact us through our contacts page at:</a:t>
            </a:r>
          </a:p>
          <a:p>
            <a:pPr marL="118872" indent="0">
              <a:buNone/>
            </a:pPr>
            <a:r>
              <a:rPr lang="en-US" sz="2400" dirty="0"/>
              <a:t> </a:t>
            </a:r>
            <a:r>
              <a:rPr lang="en-US" sz="2400" dirty="0" smtClean="0"/>
              <a:t>     </a:t>
            </a:r>
            <a:r>
              <a:rPr lang="en-US" sz="2400" dirty="0" smtClean="0">
                <a:hlinkClick r:id="rId2"/>
              </a:rPr>
              <a:t>www.team2168.org/contact</a:t>
            </a:r>
            <a:r>
              <a:rPr lang="en-US" sz="2400" dirty="0" smtClean="0"/>
              <a:t> us</a:t>
            </a:r>
            <a:endParaRPr lang="en-US" sz="2400" dirty="0"/>
          </a:p>
          <a:p>
            <a:pPr marL="118872" indent="0">
              <a:buNone/>
            </a:pPr>
            <a:endParaRPr lang="en-US" sz="2400" dirty="0" smtClean="0"/>
          </a:p>
          <a:p>
            <a:pPr marL="118872" indent="0">
              <a:buNone/>
            </a:pPr>
            <a:endParaRPr lang="en-US" sz="2400" dirty="0"/>
          </a:p>
        </p:txBody>
      </p:sp>
    </p:spTree>
    <p:extLst>
      <p:ext uri="{BB962C8B-B14F-4D97-AF65-F5344CB8AC3E}">
        <p14:creationId xmlns:p14="http://schemas.microsoft.com/office/powerpoint/2010/main" val="1817899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dirty="0" smtClean="0"/>
              <a:t>Overview</a:t>
            </a:r>
          </a:p>
        </p:txBody>
      </p:sp>
      <p:sp>
        <p:nvSpPr>
          <p:cNvPr id="5124" name="Rectangle 4"/>
          <p:cNvSpPr>
            <a:spLocks noGrp="1" noChangeArrowheads="1"/>
          </p:cNvSpPr>
          <p:nvPr>
            <p:ph type="body" sz="half" idx="2"/>
          </p:nvPr>
        </p:nvSpPr>
        <p:spPr>
          <a:xfrm>
            <a:off x="4676774" y="2514600"/>
            <a:ext cx="5305426" cy="3457575"/>
          </a:xfrm>
        </p:spPr>
        <p:txBody>
          <a:bodyPr/>
          <a:lstStyle/>
          <a:p>
            <a:pPr eaLnBrk="1" hangingPunct="1">
              <a:buFont typeface="Wingdings" pitchFamily="2" charset="2"/>
              <a:buNone/>
            </a:pPr>
            <a:endParaRPr lang="en-US" sz="2700" dirty="0" smtClean="0"/>
          </a:p>
          <a:p>
            <a:pPr eaLnBrk="1" hangingPunct="1">
              <a:buFont typeface="Wingdings" pitchFamily="2" charset="2"/>
              <a:buNone/>
            </a:pPr>
            <a:endParaRPr lang="en-US" sz="2700" dirty="0" smtClean="0"/>
          </a:p>
        </p:txBody>
      </p:sp>
      <p:sp>
        <p:nvSpPr>
          <p:cNvPr id="5125" name="Text Box 6"/>
          <p:cNvSpPr txBox="1">
            <a:spLocks noChangeArrowheads="1"/>
          </p:cNvSpPr>
          <p:nvPr/>
        </p:nvSpPr>
        <p:spPr bwMode="auto">
          <a:xfrm>
            <a:off x="533400" y="1876425"/>
            <a:ext cx="3800475" cy="522288"/>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2800" b="1" dirty="0" smtClean="0"/>
              <a:t>The Philosophy</a:t>
            </a:r>
            <a:endParaRPr lang="en-US" sz="2800" b="1" dirty="0"/>
          </a:p>
        </p:txBody>
      </p:sp>
      <p:sp>
        <p:nvSpPr>
          <p:cNvPr id="5126" name="Text Box 8"/>
          <p:cNvSpPr txBox="1">
            <a:spLocks noChangeArrowheads="1"/>
          </p:cNvSpPr>
          <p:nvPr/>
        </p:nvSpPr>
        <p:spPr bwMode="auto">
          <a:xfrm>
            <a:off x="4962525" y="1876425"/>
            <a:ext cx="3800475" cy="522288"/>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2800" b="1" dirty="0" smtClean="0"/>
              <a:t>The Process</a:t>
            </a:r>
            <a:endParaRPr lang="en-US" sz="2800" b="1" dirty="0"/>
          </a:p>
        </p:txBody>
      </p:sp>
      <p:sp>
        <p:nvSpPr>
          <p:cNvPr id="7" name="Rectangle 3"/>
          <p:cNvSpPr txBox="1">
            <a:spLocks noChangeArrowheads="1"/>
          </p:cNvSpPr>
          <p:nvPr/>
        </p:nvSpPr>
        <p:spPr>
          <a:xfrm>
            <a:off x="381000" y="2514600"/>
            <a:ext cx="4205288" cy="4343400"/>
          </a:xfrm>
          <a:prstGeom prst="rect">
            <a:avLst/>
          </a:prstGeom>
        </p:spPr>
        <p:txBody>
          <a:bodyPr vert="horz" lIns="91440" tIns="91440" rtlCol="0">
            <a:normAutofit fontScale="92500" lnSpcReduction="20000"/>
          </a:bodyPr>
          <a:lstStyle>
            <a:lvl1pPr marL="438912" indent="-320040" algn="l" rtl="0" eaLnBrk="1" latinLnBrk="0" hangingPunct="1">
              <a:spcBef>
                <a:spcPts val="0"/>
              </a:spcBef>
              <a:buClr>
                <a:schemeClr val="accent1"/>
              </a:buClr>
              <a:buSzPct val="80000"/>
              <a:buFont typeface="Wingdings 2"/>
              <a:buChar char=""/>
              <a:defRPr kumimoji="0" sz="28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4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0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18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18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8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sz="2000" dirty="0"/>
              <a:t>The Premise for Desired </a:t>
            </a:r>
            <a:r>
              <a:rPr lang="en-US" sz="2000" dirty="0" smtClean="0"/>
              <a:t>Success</a:t>
            </a:r>
          </a:p>
          <a:p>
            <a:endParaRPr lang="en-US" sz="2000" dirty="0"/>
          </a:p>
          <a:p>
            <a:r>
              <a:rPr lang="en-US" sz="2000" dirty="0"/>
              <a:t>The Varsity Sport of the </a:t>
            </a:r>
            <a:r>
              <a:rPr lang="en-US" sz="2000" dirty="0" smtClean="0"/>
              <a:t>Mind</a:t>
            </a:r>
          </a:p>
          <a:p>
            <a:endParaRPr lang="en-US" sz="2000" dirty="0"/>
          </a:p>
          <a:p>
            <a:r>
              <a:rPr lang="en-US" sz="2000" dirty="0" smtClean="0"/>
              <a:t>Wake Up Call</a:t>
            </a:r>
          </a:p>
          <a:p>
            <a:endParaRPr lang="en-US" sz="2000" dirty="0"/>
          </a:p>
          <a:p>
            <a:r>
              <a:rPr lang="en-US" sz="2000" dirty="0" smtClean="0"/>
              <a:t>Think About It</a:t>
            </a:r>
          </a:p>
          <a:p>
            <a:endParaRPr lang="en-US" sz="2000" dirty="0"/>
          </a:p>
          <a:p>
            <a:r>
              <a:rPr lang="en-US" sz="2000" dirty="0"/>
              <a:t>The </a:t>
            </a:r>
            <a:r>
              <a:rPr lang="en-US" sz="2000" dirty="0" smtClean="0"/>
              <a:t>Coach’s Manifesto </a:t>
            </a:r>
          </a:p>
          <a:p>
            <a:endParaRPr lang="en-US" sz="2000" dirty="0"/>
          </a:p>
          <a:p>
            <a:r>
              <a:rPr lang="en-US" sz="2000" dirty="0"/>
              <a:t>Establish a </a:t>
            </a:r>
            <a:r>
              <a:rPr lang="en-US" sz="2000" dirty="0" smtClean="0"/>
              <a:t>Program</a:t>
            </a:r>
          </a:p>
          <a:p>
            <a:endParaRPr lang="en-US" sz="2000" dirty="0"/>
          </a:p>
          <a:p>
            <a:r>
              <a:rPr lang="en-US" sz="2000" dirty="0"/>
              <a:t>Create a </a:t>
            </a:r>
            <a:r>
              <a:rPr lang="en-US" sz="2000" dirty="0" smtClean="0"/>
              <a:t>Legacy</a:t>
            </a:r>
          </a:p>
          <a:p>
            <a:endParaRPr lang="en-US" sz="2000" dirty="0"/>
          </a:p>
          <a:p>
            <a:r>
              <a:rPr lang="en-US" sz="2000" dirty="0" smtClean="0"/>
              <a:t>Promote a Winning Culture</a:t>
            </a:r>
          </a:p>
          <a:p>
            <a:endParaRPr lang="en-US" sz="2000" dirty="0" smtClean="0"/>
          </a:p>
          <a:p>
            <a:r>
              <a:rPr lang="en-US" sz="2000" dirty="0" smtClean="0"/>
              <a:t>Create a Process</a:t>
            </a:r>
            <a:endParaRPr lang="en-US" sz="2000" dirty="0"/>
          </a:p>
        </p:txBody>
      </p:sp>
      <p:sp>
        <p:nvSpPr>
          <p:cNvPr id="11" name="Rectangle 3"/>
          <p:cNvSpPr txBox="1">
            <a:spLocks noChangeArrowheads="1"/>
          </p:cNvSpPr>
          <p:nvPr/>
        </p:nvSpPr>
        <p:spPr>
          <a:xfrm>
            <a:off x="4786312" y="2514600"/>
            <a:ext cx="4281488" cy="4343400"/>
          </a:xfrm>
          <a:prstGeom prst="rect">
            <a:avLst/>
          </a:prstGeom>
        </p:spPr>
        <p:txBody>
          <a:bodyPr vert="horz" lIns="91440" tIns="91440" rtlCol="0">
            <a:normAutofit fontScale="92500" lnSpcReduction="10000"/>
          </a:bodyPr>
          <a:lstStyle>
            <a:lvl1pPr marL="438912" indent="-320040" algn="l" rtl="0" eaLnBrk="1" latinLnBrk="0" hangingPunct="1">
              <a:spcBef>
                <a:spcPts val="0"/>
              </a:spcBef>
              <a:buClr>
                <a:schemeClr val="accent1"/>
              </a:buClr>
              <a:buSzPct val="80000"/>
              <a:buFont typeface="Wingdings 2"/>
              <a:buChar char=""/>
              <a:defRPr kumimoji="0" sz="28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4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0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18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18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8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sz="2000" dirty="0" smtClean="0"/>
              <a:t>Establish a Rapport </a:t>
            </a:r>
          </a:p>
          <a:p>
            <a:endParaRPr lang="en-US" sz="2000" dirty="0" smtClean="0"/>
          </a:p>
          <a:p>
            <a:r>
              <a:rPr lang="en-US" sz="2000" dirty="0" smtClean="0"/>
              <a:t>Selecting </a:t>
            </a:r>
            <a:r>
              <a:rPr lang="en-US" sz="2000" dirty="0"/>
              <a:t>the </a:t>
            </a:r>
            <a:r>
              <a:rPr lang="en-US" sz="2000" dirty="0" smtClean="0"/>
              <a:t>Right Students</a:t>
            </a:r>
          </a:p>
          <a:p>
            <a:endParaRPr lang="en-US" sz="2000" dirty="0"/>
          </a:p>
          <a:p>
            <a:r>
              <a:rPr lang="en-US" sz="2000" dirty="0"/>
              <a:t>Driver </a:t>
            </a:r>
            <a:r>
              <a:rPr lang="en-US" sz="2000" dirty="0" smtClean="0"/>
              <a:t>Chemistry</a:t>
            </a:r>
          </a:p>
          <a:p>
            <a:endParaRPr lang="en-US" sz="2000" dirty="0"/>
          </a:p>
          <a:p>
            <a:r>
              <a:rPr lang="en-US" sz="2000" dirty="0"/>
              <a:t>Instill the F</a:t>
            </a:r>
            <a:r>
              <a:rPr lang="en-US" sz="2000" dirty="0" smtClean="0"/>
              <a:t>undamentals</a:t>
            </a:r>
          </a:p>
          <a:p>
            <a:endParaRPr lang="en-US" sz="2000" dirty="0"/>
          </a:p>
          <a:p>
            <a:r>
              <a:rPr lang="en-US" sz="2000" dirty="0"/>
              <a:t>Prepare the </a:t>
            </a:r>
            <a:r>
              <a:rPr lang="en-US" sz="2000" dirty="0" smtClean="0"/>
              <a:t>Mind</a:t>
            </a:r>
          </a:p>
          <a:p>
            <a:endParaRPr lang="en-US" sz="2000" dirty="0"/>
          </a:p>
          <a:p>
            <a:r>
              <a:rPr lang="en-US" sz="2000" dirty="0" smtClean="0"/>
              <a:t>Evaluating the Game</a:t>
            </a:r>
          </a:p>
          <a:p>
            <a:endParaRPr lang="en-US" sz="2000" dirty="0"/>
          </a:p>
          <a:p>
            <a:r>
              <a:rPr lang="en-US" sz="2000" dirty="0"/>
              <a:t>Establish </a:t>
            </a:r>
            <a:r>
              <a:rPr lang="en-US" sz="2000" dirty="0" smtClean="0"/>
              <a:t>Progressions</a:t>
            </a:r>
          </a:p>
          <a:p>
            <a:endParaRPr lang="en-US" sz="2000" dirty="0"/>
          </a:p>
          <a:p>
            <a:r>
              <a:rPr lang="en-US" sz="2000" dirty="0"/>
              <a:t>Educate in </a:t>
            </a:r>
            <a:r>
              <a:rPr lang="en-US" sz="2000" dirty="0" smtClean="0"/>
              <a:t>Strategic Driving </a:t>
            </a:r>
            <a:r>
              <a:rPr lang="en-US" sz="2000" dirty="0"/>
              <a:t>and </a:t>
            </a:r>
            <a:r>
              <a:rPr lang="en-US" sz="2000" dirty="0" smtClean="0"/>
              <a:t>Game Play </a:t>
            </a:r>
            <a:endParaRPr lang="en-US" sz="2000" dirty="0"/>
          </a:p>
        </p:txBody>
      </p:sp>
    </p:spTree>
    <p:extLst>
      <p:ext uri="{BB962C8B-B14F-4D97-AF65-F5344CB8AC3E}">
        <p14:creationId xmlns:p14="http://schemas.microsoft.com/office/powerpoint/2010/main" val="420860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533400" y="2895600"/>
            <a:ext cx="8077200" cy="1271016"/>
          </a:xfrm>
        </p:spPr>
        <p:txBody>
          <a:bodyPr>
            <a:normAutofit/>
          </a:bodyPr>
          <a:lstStyle/>
          <a:p>
            <a:pPr algn="ctr"/>
            <a:r>
              <a:rPr lang="en-US" sz="4400" b="1" dirty="0" smtClean="0"/>
              <a:t>The Philosophy</a:t>
            </a:r>
            <a:endParaRPr lang="en-US" sz="4400" b="1" dirty="0"/>
          </a:p>
        </p:txBody>
      </p:sp>
      <p:cxnSp>
        <p:nvCxnSpPr>
          <p:cNvPr id="5" name="Straight Connector 4"/>
          <p:cNvCxnSpPr/>
          <p:nvPr/>
        </p:nvCxnSpPr>
        <p:spPr>
          <a:xfrm>
            <a:off x="228600" y="4724400"/>
            <a:ext cx="8610600" cy="0"/>
          </a:xfrm>
          <a:prstGeom prst="line">
            <a:avLst/>
          </a:prstGeom>
          <a:ln>
            <a:solidFill>
              <a:schemeClr val="bg1">
                <a:lumMod val="10000"/>
                <a:lumOff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111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732" y="0"/>
            <a:ext cx="8229600" cy="1252728"/>
          </a:xfrm>
        </p:spPr>
        <p:txBody>
          <a:bodyPr>
            <a:normAutofit/>
          </a:bodyPr>
          <a:lstStyle/>
          <a:p>
            <a:pPr algn="ctr"/>
            <a:r>
              <a:rPr lang="en-US" sz="4000" dirty="0" smtClean="0"/>
              <a:t>The Premise for Desired </a:t>
            </a:r>
            <a:r>
              <a:rPr lang="en-US" sz="4000" dirty="0"/>
              <a:t>S</a:t>
            </a:r>
            <a:r>
              <a:rPr lang="en-US" sz="4000" dirty="0" smtClean="0"/>
              <a:t>uccess</a:t>
            </a:r>
            <a:endParaRPr lang="en-US" sz="4000" dirty="0"/>
          </a:p>
        </p:txBody>
      </p:sp>
      <p:sp>
        <p:nvSpPr>
          <p:cNvPr id="3" name="Content Placeholder 2"/>
          <p:cNvSpPr>
            <a:spLocks noGrp="1"/>
          </p:cNvSpPr>
          <p:nvPr>
            <p:ph idx="1"/>
          </p:nvPr>
        </p:nvSpPr>
        <p:spPr>
          <a:xfrm>
            <a:off x="304800" y="1775191"/>
            <a:ext cx="9067800" cy="5082809"/>
          </a:xfrm>
        </p:spPr>
        <p:txBody>
          <a:bodyPr>
            <a:normAutofit/>
          </a:bodyPr>
          <a:lstStyle/>
          <a:p>
            <a:r>
              <a:rPr lang="en-US" sz="2000" dirty="0" smtClean="0"/>
              <a:t>As </a:t>
            </a:r>
            <a:r>
              <a:rPr lang="en-US" sz="2000" i="1" dirty="0" smtClean="0"/>
              <a:t>FIRST</a:t>
            </a:r>
            <a:r>
              <a:rPr lang="en-US" sz="2000" dirty="0" smtClean="0"/>
              <a:t> teams, one of our biggest goals is to generate consistent, repeated success.</a:t>
            </a:r>
          </a:p>
          <a:p>
            <a:pPr lvl="1"/>
            <a:r>
              <a:rPr lang="en-US" sz="1800" dirty="0" smtClean="0"/>
              <a:t>Why? Because success is measured in our ability to consistently produce inspired students, a competitive team, and a better community.</a:t>
            </a:r>
          </a:p>
          <a:p>
            <a:pPr lvl="1"/>
            <a:endParaRPr lang="en-US" sz="2400" dirty="0"/>
          </a:p>
          <a:p>
            <a:r>
              <a:rPr lang="en-US" sz="2400" dirty="0" smtClean="0"/>
              <a:t>The basic foundation for a consistently successful team. </a:t>
            </a:r>
          </a:p>
          <a:p>
            <a:pPr lvl="1"/>
            <a:r>
              <a:rPr lang="en-US" sz="1800" dirty="0" smtClean="0"/>
              <a:t>Dedicated Mentors </a:t>
            </a:r>
            <a:r>
              <a:rPr lang="en-US" sz="1800" dirty="0"/>
              <a:t>+</a:t>
            </a:r>
            <a:r>
              <a:rPr lang="en-US" sz="1800" dirty="0" smtClean="0"/>
              <a:t> Enthusiastic Students + Invested Sponsors. </a:t>
            </a:r>
          </a:p>
          <a:p>
            <a:pPr lvl="2"/>
            <a:r>
              <a:rPr lang="en-US" sz="1600" dirty="0" smtClean="0"/>
              <a:t>Consistent Process + Continual Improvement +  Quality Product (i.e. students) </a:t>
            </a:r>
          </a:p>
          <a:p>
            <a:pPr lvl="1"/>
            <a:endParaRPr lang="en-US" sz="2000" dirty="0"/>
          </a:p>
          <a:p>
            <a:r>
              <a:rPr lang="en-US" sz="2400" dirty="0" smtClean="0"/>
              <a:t> How does my team generate a strong foundation?</a:t>
            </a:r>
          </a:p>
          <a:p>
            <a:pPr lvl="1"/>
            <a:r>
              <a:rPr lang="en-US" sz="1800" dirty="0" smtClean="0"/>
              <a:t>#1 Produce a competitive, consistent drive team. (Prepare like competitors). </a:t>
            </a:r>
          </a:p>
          <a:p>
            <a:pPr lvl="1"/>
            <a:r>
              <a:rPr lang="en-US" sz="1800" dirty="0" smtClean="0"/>
              <a:t>#2 Produce </a:t>
            </a:r>
            <a:r>
              <a:rPr lang="en-US" sz="1800" dirty="0"/>
              <a:t>reliable, competitive robots. (Keep it simple, but effective)</a:t>
            </a:r>
          </a:p>
          <a:p>
            <a:pPr lvl="1"/>
            <a:endParaRPr lang="en-US" sz="2000" dirty="0" smtClean="0"/>
          </a:p>
          <a:p>
            <a:pPr lvl="1"/>
            <a:endParaRPr lang="en-US" sz="2000" dirty="0" smtClean="0"/>
          </a:p>
          <a:p>
            <a:endParaRPr lang="en-US" sz="2400" dirty="0"/>
          </a:p>
        </p:txBody>
      </p:sp>
      <p:pic>
        <p:nvPicPr>
          <p:cNvPr id="1028" name="Picture 4" descr="https://encrypted-tbn0.google.com/images?q=tbn:ANd9GcSvu6CcMett28HUREzqVaIzoruVndFced_O9WGdQdjXmok9CQ9J"/>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3581400"/>
            <a:ext cx="988965" cy="1066800"/>
          </a:xfrm>
          <a:prstGeom prst="rect">
            <a:avLst/>
          </a:prstGeom>
          <a:solidFill>
            <a:srgbClr val="FFFFFF">
              <a:shade val="85000"/>
            </a:srgbClr>
          </a:solidFill>
          <a:ln w="3175"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630661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0.google.com/images?q=tbn:ANd9GcQjdP2U4DP5WbUkZqqI03U-QjAo22uUdsmtHqEGfM_NnBNrnju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981200"/>
            <a:ext cx="6286500" cy="41454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257800" y="2861846"/>
            <a:ext cx="2286000" cy="1569660"/>
          </a:xfrm>
          <a:prstGeom prst="rect">
            <a:avLst/>
          </a:prstGeom>
          <a:noFill/>
        </p:spPr>
        <p:txBody>
          <a:bodyPr wrap="square" rtlCol="0">
            <a:spAutoFit/>
          </a:bodyPr>
          <a:lstStyle/>
          <a:p>
            <a:r>
              <a:rPr lang="en-US" sz="1600" b="1" dirty="0" smtClean="0"/>
              <a:t>No Excuses</a:t>
            </a:r>
          </a:p>
          <a:p>
            <a:r>
              <a:rPr lang="en-US" sz="1600" b="1" dirty="0" smtClean="0"/>
              <a:t>No Nonsense </a:t>
            </a:r>
          </a:p>
          <a:p>
            <a:r>
              <a:rPr lang="en-US" sz="1600" b="1" dirty="0" smtClean="0"/>
              <a:t>No “good enough”</a:t>
            </a:r>
          </a:p>
          <a:p>
            <a:r>
              <a:rPr lang="en-US" sz="1600" b="1" dirty="0" smtClean="0"/>
              <a:t>Just teamwork, fun, and some serious Robot Action!</a:t>
            </a:r>
            <a:endParaRPr lang="en-US" sz="1600" b="1" dirty="0"/>
          </a:p>
        </p:txBody>
      </p:sp>
    </p:spTree>
    <p:extLst>
      <p:ext uri="{BB962C8B-B14F-4D97-AF65-F5344CB8AC3E}">
        <p14:creationId xmlns:p14="http://schemas.microsoft.com/office/powerpoint/2010/main" val="280731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252728"/>
          </a:xfrm>
        </p:spPr>
        <p:txBody>
          <a:bodyPr>
            <a:normAutofit/>
          </a:bodyPr>
          <a:lstStyle/>
          <a:p>
            <a:pPr algn="ctr"/>
            <a:r>
              <a:rPr lang="en-US" sz="4400" dirty="0" smtClean="0"/>
              <a:t>“The Varsity </a:t>
            </a:r>
            <a:r>
              <a:rPr lang="en-US" sz="4400" u="sng" dirty="0" smtClean="0"/>
              <a:t>Sport</a:t>
            </a:r>
            <a:r>
              <a:rPr lang="en-US" sz="4400" dirty="0" smtClean="0"/>
              <a:t> of the Mind”</a:t>
            </a:r>
            <a:endParaRPr lang="en-US" sz="4400" dirty="0"/>
          </a:p>
        </p:txBody>
      </p:sp>
      <p:sp>
        <p:nvSpPr>
          <p:cNvPr id="3" name="Content Placeholder 2"/>
          <p:cNvSpPr>
            <a:spLocks noGrp="1"/>
          </p:cNvSpPr>
          <p:nvPr>
            <p:ph idx="1"/>
          </p:nvPr>
        </p:nvSpPr>
        <p:spPr>
          <a:xfrm>
            <a:off x="228600" y="1600200"/>
            <a:ext cx="8610600" cy="6096000"/>
          </a:xfrm>
        </p:spPr>
        <p:txBody>
          <a:bodyPr>
            <a:normAutofit fontScale="92500" lnSpcReduction="10000"/>
          </a:bodyPr>
          <a:lstStyle/>
          <a:p>
            <a:r>
              <a:rPr lang="en-US" sz="2200" i="1" dirty="0" smtClean="0"/>
              <a:t>FIRST</a:t>
            </a:r>
            <a:r>
              <a:rPr lang="en-US" sz="2200" dirty="0" smtClean="0"/>
              <a:t> was taken from the </a:t>
            </a:r>
            <a:r>
              <a:rPr lang="en-US" sz="2200" b="1" u="sng" dirty="0" smtClean="0"/>
              <a:t>playbook</a:t>
            </a:r>
            <a:r>
              <a:rPr lang="en-US" sz="2200" dirty="0"/>
              <a:t> </a:t>
            </a:r>
            <a:r>
              <a:rPr lang="en-US" sz="2200" dirty="0" smtClean="0"/>
              <a:t>of </a:t>
            </a:r>
            <a:r>
              <a:rPr lang="en-US" sz="2200" b="1" u="sng" dirty="0" smtClean="0"/>
              <a:t>sports</a:t>
            </a:r>
            <a:r>
              <a:rPr lang="en-US" sz="2200" dirty="0" smtClean="0"/>
              <a:t>, prepare your drive team to compete in </a:t>
            </a:r>
            <a:r>
              <a:rPr lang="en-US" sz="2200" i="1" dirty="0" smtClean="0"/>
              <a:t>FIRST </a:t>
            </a:r>
            <a:r>
              <a:rPr lang="en-US" sz="2200" b="1" u="sng" dirty="0" smtClean="0"/>
              <a:t>competitions</a:t>
            </a:r>
            <a:r>
              <a:rPr lang="en-US" sz="2200" i="1" dirty="0" smtClean="0"/>
              <a:t> </a:t>
            </a:r>
            <a:r>
              <a:rPr lang="en-US" sz="2200" dirty="0" smtClean="0"/>
              <a:t>accordingly.</a:t>
            </a:r>
          </a:p>
          <a:p>
            <a:endParaRPr lang="en-US" sz="2000" dirty="0" smtClean="0"/>
          </a:p>
          <a:p>
            <a:r>
              <a:rPr lang="en-US" sz="2200" dirty="0" smtClean="0"/>
              <a:t>We must draw a line between the attitude of simply showing up with our robot and team vs. showing up to win a </a:t>
            </a:r>
            <a:r>
              <a:rPr lang="en-US" sz="2200" b="1" u="sng" dirty="0" smtClean="0"/>
              <a:t>competition</a:t>
            </a:r>
            <a:r>
              <a:rPr lang="en-US" sz="2200" dirty="0" smtClean="0"/>
              <a:t> within the boundaries of the rules.</a:t>
            </a:r>
          </a:p>
          <a:p>
            <a:endParaRPr lang="en-US" sz="2400" i="1" dirty="0" smtClean="0"/>
          </a:p>
          <a:p>
            <a:r>
              <a:rPr lang="en-US" sz="2200" dirty="0" smtClean="0"/>
              <a:t>We must glean from the </a:t>
            </a:r>
            <a:r>
              <a:rPr lang="en-US" sz="2200" b="1" u="sng" dirty="0" smtClean="0"/>
              <a:t>playbooks</a:t>
            </a:r>
            <a:r>
              <a:rPr lang="en-US" sz="2200" dirty="0" smtClean="0"/>
              <a:t> of sports when developing our strategy, our preparation, our process, our drive team.</a:t>
            </a:r>
          </a:p>
          <a:p>
            <a:endParaRPr lang="en-US" sz="2200" dirty="0" smtClean="0"/>
          </a:p>
          <a:p>
            <a:pPr lvl="1"/>
            <a:r>
              <a:rPr lang="en-US" sz="1700" dirty="0" smtClean="0"/>
              <a:t>Each game has a game plan prepared by the coaching staff and the players know it as well as the coaches, this mentality and process must transfer to your </a:t>
            </a:r>
            <a:r>
              <a:rPr lang="en-US" sz="1700" i="1" dirty="0" smtClean="0"/>
              <a:t>FIRST </a:t>
            </a:r>
            <a:r>
              <a:rPr lang="en-US" sz="1700" dirty="0" smtClean="0"/>
              <a:t>drive team. </a:t>
            </a:r>
          </a:p>
          <a:p>
            <a:pPr lvl="1"/>
            <a:endParaRPr lang="en-US" sz="1700" dirty="0" smtClean="0"/>
          </a:p>
          <a:p>
            <a:pPr lvl="1"/>
            <a:r>
              <a:rPr lang="en-US" sz="1700" dirty="0" smtClean="0"/>
              <a:t>Confidence from the player starts with confidence in their ability to perform, confidence in the tools they have to play the game, confidence in the plays being called.  </a:t>
            </a:r>
          </a:p>
          <a:p>
            <a:pPr lvl="1"/>
            <a:endParaRPr lang="en-US" sz="1700" dirty="0" smtClean="0"/>
          </a:p>
          <a:p>
            <a:pPr lvl="1"/>
            <a:r>
              <a:rPr lang="en-US" sz="1700" dirty="0" smtClean="0"/>
              <a:t>At competition, wins translate to confidence, which translates to momentum, which translates to carry through.</a:t>
            </a:r>
          </a:p>
          <a:p>
            <a:pPr lvl="1"/>
            <a:endParaRPr lang="en-US" sz="1600" dirty="0" smtClean="0"/>
          </a:p>
          <a:p>
            <a:pPr lvl="1"/>
            <a:endParaRPr lang="en-US" sz="1800" dirty="0" smtClean="0"/>
          </a:p>
          <a:p>
            <a:pPr lvl="1"/>
            <a:endParaRPr lang="en-US" sz="1800" dirty="0"/>
          </a:p>
          <a:p>
            <a:pPr marL="118872" indent="0">
              <a:buNone/>
            </a:pPr>
            <a:r>
              <a:rPr lang="en-US" sz="2400" dirty="0" smtClean="0"/>
              <a:t>  </a:t>
            </a:r>
            <a:endParaRPr lang="en-US" sz="2400" dirty="0"/>
          </a:p>
        </p:txBody>
      </p:sp>
    </p:spTree>
    <p:extLst>
      <p:ext uri="{BB962C8B-B14F-4D97-AF65-F5344CB8AC3E}">
        <p14:creationId xmlns:p14="http://schemas.microsoft.com/office/powerpoint/2010/main" val="7843489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252728"/>
          </a:xfrm>
        </p:spPr>
        <p:txBody>
          <a:bodyPr>
            <a:normAutofit fontScale="90000"/>
          </a:bodyPr>
          <a:lstStyle/>
          <a:p>
            <a:pPr algn="ctr"/>
            <a:r>
              <a:rPr lang="en-US" sz="4400" dirty="0" smtClean="0"/>
              <a:t>“The Varsity </a:t>
            </a:r>
            <a:r>
              <a:rPr lang="en-US" sz="4400" u="sng" dirty="0" smtClean="0"/>
              <a:t>Sport</a:t>
            </a:r>
            <a:r>
              <a:rPr lang="en-US" sz="4400" dirty="0" smtClean="0"/>
              <a:t> of the Mind”</a:t>
            </a:r>
            <a:br>
              <a:rPr lang="en-US" sz="4400" dirty="0" smtClean="0"/>
            </a:br>
            <a:r>
              <a:rPr lang="en-US" sz="4400" dirty="0" smtClean="0"/>
              <a:t>cont’d…</a:t>
            </a:r>
            <a:endParaRPr lang="en-US" sz="4400" dirty="0"/>
          </a:p>
        </p:txBody>
      </p:sp>
      <p:sp>
        <p:nvSpPr>
          <p:cNvPr id="3" name="Content Placeholder 2"/>
          <p:cNvSpPr>
            <a:spLocks noGrp="1"/>
          </p:cNvSpPr>
          <p:nvPr>
            <p:ph idx="1"/>
          </p:nvPr>
        </p:nvSpPr>
        <p:spPr>
          <a:xfrm>
            <a:off x="228600" y="1600200"/>
            <a:ext cx="8610600" cy="6096000"/>
          </a:xfrm>
        </p:spPr>
        <p:txBody>
          <a:bodyPr>
            <a:normAutofit lnSpcReduction="10000"/>
          </a:bodyPr>
          <a:lstStyle/>
          <a:p>
            <a:r>
              <a:rPr lang="en-US" sz="2000" dirty="0" smtClean="0"/>
              <a:t>We must translate the aspects of professional sports to the minds of our drivers. Like professional sports </a:t>
            </a:r>
            <a:r>
              <a:rPr lang="en-US" sz="2000" i="1" dirty="0" smtClean="0"/>
              <a:t>FIRST</a:t>
            </a:r>
            <a:r>
              <a:rPr lang="en-US" sz="2000" dirty="0" smtClean="0"/>
              <a:t>:</a:t>
            </a:r>
          </a:p>
          <a:p>
            <a:pPr lvl="1"/>
            <a:r>
              <a:rPr lang="en-US" sz="1600" dirty="0" smtClean="0"/>
              <a:t>Is exhausting, so train to keep a focused mind.</a:t>
            </a:r>
          </a:p>
          <a:p>
            <a:pPr lvl="1"/>
            <a:endParaRPr lang="en-US" sz="1600" dirty="0" smtClean="0"/>
          </a:p>
          <a:p>
            <a:pPr lvl="1"/>
            <a:r>
              <a:rPr lang="en-US" sz="1600" dirty="0" smtClean="0"/>
              <a:t>Is fast, so train the driver’s mind to be aggressive and process what is in front of the driver.</a:t>
            </a:r>
          </a:p>
          <a:p>
            <a:pPr lvl="1"/>
            <a:endParaRPr lang="en-US" sz="1600" dirty="0" smtClean="0"/>
          </a:p>
          <a:p>
            <a:pPr lvl="1"/>
            <a:r>
              <a:rPr lang="en-US" sz="1600" dirty="0"/>
              <a:t>H</a:t>
            </a:r>
            <a:r>
              <a:rPr lang="en-US" sz="1600" dirty="0" smtClean="0"/>
              <a:t>as defined plays and techniques, so should your game plan, use processes </a:t>
            </a:r>
            <a:r>
              <a:rPr lang="en-US" sz="1600" dirty="0"/>
              <a:t>t</a:t>
            </a:r>
            <a:r>
              <a:rPr lang="en-US" sz="1600" dirty="0" smtClean="0"/>
              <a:t>o instill these in the driver’s mind, muscle memory, as well as hand-eye coordination.</a:t>
            </a:r>
          </a:p>
          <a:p>
            <a:pPr lvl="1"/>
            <a:endParaRPr lang="en-US" sz="1600" dirty="0" smtClean="0"/>
          </a:p>
          <a:p>
            <a:pPr lvl="1"/>
            <a:r>
              <a:rPr lang="en-US" sz="1600" dirty="0"/>
              <a:t>H</a:t>
            </a:r>
            <a:r>
              <a:rPr lang="en-US" sz="1600" dirty="0" smtClean="0"/>
              <a:t>as penalties, so train to avoid them or use them to your advantage.</a:t>
            </a:r>
          </a:p>
          <a:p>
            <a:pPr lvl="1"/>
            <a:endParaRPr lang="en-US" sz="1600" dirty="0" smtClean="0"/>
          </a:p>
          <a:p>
            <a:pPr lvl="1"/>
            <a:r>
              <a:rPr lang="en-US" sz="1600" dirty="0"/>
              <a:t>R</a:t>
            </a:r>
            <a:r>
              <a:rPr lang="en-US" sz="1600" dirty="0" smtClean="0"/>
              <a:t>equires commitment, hard work, studious achievement, so ingrain this in your driver’s mentality.</a:t>
            </a:r>
          </a:p>
          <a:p>
            <a:pPr lvl="1"/>
            <a:endParaRPr lang="en-US" sz="1600" dirty="0" smtClean="0"/>
          </a:p>
          <a:p>
            <a:pPr lvl="1"/>
            <a:r>
              <a:rPr lang="en-US" sz="1600" dirty="0" smtClean="0"/>
              <a:t>Is loud and exciting, so develop routines and progressions that stabilize you in a scattered state of mind.</a:t>
            </a:r>
          </a:p>
          <a:p>
            <a:pPr lvl="1"/>
            <a:endParaRPr lang="en-US" sz="1600" dirty="0" smtClean="0"/>
          </a:p>
          <a:p>
            <a:pPr lvl="1"/>
            <a:r>
              <a:rPr lang="en-US" sz="1600" dirty="0" smtClean="0"/>
              <a:t>Puts the game in the hand of the player, the game/sticks is in drivers hands, train with the driver to make smart decisions based on their game reads and input from the coach. </a:t>
            </a:r>
          </a:p>
          <a:p>
            <a:pPr lvl="1"/>
            <a:endParaRPr lang="en-US" sz="1800" dirty="0" smtClean="0"/>
          </a:p>
          <a:p>
            <a:pPr lvl="1"/>
            <a:endParaRPr lang="en-US" sz="1800" dirty="0"/>
          </a:p>
          <a:p>
            <a:pPr marL="118872" indent="0">
              <a:buNone/>
            </a:pPr>
            <a:r>
              <a:rPr lang="en-US" sz="2400" dirty="0" smtClean="0"/>
              <a:t>  </a:t>
            </a:r>
            <a:endParaRPr lang="en-US" sz="2400" dirty="0"/>
          </a:p>
        </p:txBody>
      </p:sp>
    </p:spTree>
    <p:extLst>
      <p:ext uri="{BB962C8B-B14F-4D97-AF65-F5344CB8AC3E}">
        <p14:creationId xmlns:p14="http://schemas.microsoft.com/office/powerpoint/2010/main" val="3776222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Wake Up Call</a:t>
            </a:r>
            <a:endParaRPr lang="en-US" dirty="0"/>
          </a:p>
        </p:txBody>
      </p:sp>
      <p:sp>
        <p:nvSpPr>
          <p:cNvPr id="3" name="Content Placeholder 2"/>
          <p:cNvSpPr>
            <a:spLocks noGrp="1"/>
          </p:cNvSpPr>
          <p:nvPr>
            <p:ph idx="1"/>
          </p:nvPr>
        </p:nvSpPr>
        <p:spPr>
          <a:xfrm>
            <a:off x="304800" y="1775191"/>
            <a:ext cx="8229600" cy="4625609"/>
          </a:xfrm>
        </p:spPr>
        <p:txBody>
          <a:bodyPr/>
          <a:lstStyle/>
          <a:p>
            <a:r>
              <a:rPr lang="en-US" dirty="0" smtClean="0"/>
              <a:t>Good robots with bad drivers can lose.</a:t>
            </a:r>
          </a:p>
          <a:p>
            <a:pPr marL="118872" indent="0">
              <a:buNone/>
            </a:pPr>
            <a:endParaRPr lang="en-US" dirty="0" smtClean="0"/>
          </a:p>
          <a:p>
            <a:r>
              <a:rPr lang="en-US" dirty="0" smtClean="0"/>
              <a:t>Bad robots with good drivers can win.</a:t>
            </a:r>
          </a:p>
          <a:p>
            <a:pPr marL="118872" indent="0">
              <a:buNone/>
            </a:pPr>
            <a:endParaRPr lang="en-US" dirty="0" smtClean="0"/>
          </a:p>
          <a:p>
            <a:r>
              <a:rPr lang="en-US" dirty="0" smtClean="0"/>
              <a:t>Good robots with good drivers will dominate.</a:t>
            </a:r>
            <a:endParaRPr lang="en-US" dirty="0"/>
          </a:p>
        </p:txBody>
      </p:sp>
      <p:pic>
        <p:nvPicPr>
          <p:cNvPr id="3074" name="Picture 2" descr="https://encrypted-tbn0.google.com/images?q=tbn:ANd9GcSMjs-0EYN7gEak7NCz65a2_uwrxzQY_7xVKyoAs-ZbgGaElGkO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2175" y="1981200"/>
            <a:ext cx="1729425" cy="1295400"/>
          </a:xfrm>
          <a:prstGeom prst="rect">
            <a:avLst/>
          </a:prstGeom>
          <a:ln>
            <a:solidFill>
              <a:schemeClr val="accent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descr="https://encrypted-tbn2.google.com/images?q=tbn:ANd9GcRAMRtULJ68yqDL_drVn0lr-AGCWgbjYXQXvTJTk5G_Mjaohs9E5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648200"/>
            <a:ext cx="2616200" cy="19621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7603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Falcons">
      <a:dk1>
        <a:srgbClr val="282426"/>
      </a:dk1>
      <a:lt1>
        <a:srgbClr val="E5E5E5"/>
      </a:lt1>
      <a:dk2>
        <a:srgbClr val="434A59"/>
      </a:dk2>
      <a:lt2>
        <a:srgbClr val="9D9DA2"/>
      </a:lt2>
      <a:accent1>
        <a:srgbClr val="FF0B0B"/>
      </a:accent1>
      <a:accent2>
        <a:srgbClr val="262626"/>
      </a:accent2>
      <a:accent3>
        <a:srgbClr val="3F3F3F"/>
      </a:accent3>
      <a:accent4>
        <a:srgbClr val="595959"/>
      </a:accent4>
      <a:accent5>
        <a:srgbClr val="7F7F7F"/>
      </a:accent5>
      <a:accent6>
        <a:srgbClr val="ABABAB"/>
      </a:accent6>
      <a:hlink>
        <a:srgbClr val="FF0B0B"/>
      </a:hlink>
      <a:folHlink>
        <a:srgbClr val="C7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2398</TotalTime>
  <Words>3289</Words>
  <Application>Microsoft Office PowerPoint</Application>
  <PresentationFormat>On-screen Show (4:3)</PresentationFormat>
  <Paragraphs>403</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Module</vt:lpstr>
      <vt:lpstr>Preparing a Competitive FRC Drive Team</vt:lpstr>
      <vt:lpstr>Introduction</vt:lpstr>
      <vt:lpstr>Overview</vt:lpstr>
      <vt:lpstr>PowerPoint Presentation</vt:lpstr>
      <vt:lpstr>The Premise for Desired Success</vt:lpstr>
      <vt:lpstr>PowerPoint Presentation</vt:lpstr>
      <vt:lpstr>“The Varsity Sport of the Mind”</vt:lpstr>
      <vt:lpstr>“The Varsity Sport of the Mind” cont’d…</vt:lpstr>
      <vt:lpstr>Wake Up Call</vt:lpstr>
      <vt:lpstr>Think About It</vt:lpstr>
      <vt:lpstr>The Coach’s Manifesto</vt:lpstr>
      <vt:lpstr>Establish a Program</vt:lpstr>
      <vt:lpstr>Create a Legacy</vt:lpstr>
      <vt:lpstr>Promote a Winning Culture</vt:lpstr>
      <vt:lpstr>Create a Process </vt:lpstr>
      <vt:lpstr>PowerPoint Presentation</vt:lpstr>
      <vt:lpstr>Selecting the Students</vt:lpstr>
      <vt:lpstr>Establish a Rapport</vt:lpstr>
      <vt:lpstr>Generate Driver/Operator Chemistry</vt:lpstr>
      <vt:lpstr>Instill Team Fundamentals</vt:lpstr>
      <vt:lpstr>Instill Team Fundamentals cont’d…</vt:lpstr>
      <vt:lpstr>Instill Team Fundamentals cont’d…</vt:lpstr>
      <vt:lpstr>Prepare the mind</vt:lpstr>
      <vt:lpstr>Evaluating the Game</vt:lpstr>
      <vt:lpstr>Establish Progressions</vt:lpstr>
      <vt:lpstr>Educate in Strategic Driving  and Game Play</vt:lpstr>
      <vt:lpstr>Thank You !</vt:lpstr>
      <vt:lpstr>Closing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cRIO II</dc:title>
  <dc:creator>Jim</dc:creator>
  <cp:lastModifiedBy>Joshua Miller</cp:lastModifiedBy>
  <cp:revision>112</cp:revision>
  <cp:lastPrinted>2012-09-13T18:16:33Z</cp:lastPrinted>
  <dcterms:created xsi:type="dcterms:W3CDTF">2011-12-18T04:23:04Z</dcterms:created>
  <dcterms:modified xsi:type="dcterms:W3CDTF">2012-09-16T11:59:58Z</dcterms:modified>
</cp:coreProperties>
</file>